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wdp" ContentType="image/vnd.ms-photo"/>
  <Default Extension="jpg" ContentType="image/jpeg"/>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notesSlides/notesSlide1.xml" ContentType="application/vnd.openxmlformats-officedocument.presentationml.notesSlide+xml"/>
  <Override PartName="/ppt/slideLayouts/slideLayout29.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charts/style1.xml" ContentType="application/vnd.ms-office.chartstyle+xml"/>
  <Override PartName="/ppt/charts/colors1.xml" ContentType="application/vnd.ms-office.chartcolorstyl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charts/chart1.xml" ContentType="application/vnd.openxmlformats-officedocument.drawingml.chart+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 id="2147483685" r:id="rId3"/>
    <p:sldMasterId id="2147483723" r:id="rId4"/>
    <p:sldMasterId id="2147483873" r:id="rId5"/>
  </p:sldMasterIdLst>
  <p:notesMasterIdLst>
    <p:notesMasterId r:id="rId24"/>
  </p:notesMasterIdLst>
  <p:sldIdLst>
    <p:sldId id="280" r:id="rId6"/>
    <p:sldId id="275" r:id="rId7"/>
    <p:sldId id="276" r:id="rId8"/>
    <p:sldId id="261" r:id="rId9"/>
    <p:sldId id="262" r:id="rId10"/>
    <p:sldId id="263" r:id="rId11"/>
    <p:sldId id="264" r:id="rId12"/>
    <p:sldId id="266" r:id="rId13"/>
    <p:sldId id="259" r:id="rId14"/>
    <p:sldId id="277" r:id="rId15"/>
    <p:sldId id="258" r:id="rId16"/>
    <p:sldId id="257" r:id="rId17"/>
    <p:sldId id="270" r:id="rId18"/>
    <p:sldId id="278" r:id="rId19"/>
    <p:sldId id="279" r:id="rId20"/>
    <p:sldId id="281" r:id="rId21"/>
    <p:sldId id="283" r:id="rId22"/>
    <p:sldId id="284"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Georgia" panose="02040502050405020303" pitchFamily="18" charset="0"/>
      <p:regular r:id="rId31"/>
      <p:bold r:id="rId32"/>
      <p:italic r:id="rId33"/>
      <p:boldItalic r:id="rId34"/>
    </p:embeddedFont>
    <p:embeddedFont>
      <p:font typeface="Gill Sans MT" panose="020B050202010402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3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3C294B-41D9-4ECF-B0D4-B6915FEA6BC0}">
  <a:tblStyle styleId="{433C294B-41D9-4ECF-B0D4-B6915FEA6BC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660"/>
  </p:normalViewPr>
  <p:slideViewPr>
    <p:cSldViewPr snapToGrid="0">
      <p:cViewPr varScale="1">
        <p:scale>
          <a:sx n="108" d="100"/>
          <a:sy n="108" d="100"/>
        </p:scale>
        <p:origin x="730"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7.fntdata"/><Relationship Id="rId44" Type="http://schemas.openxmlformats.org/officeDocument/2006/relationships/customXml" Target="../customXml/item2.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customXml" Target="../customXml/item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1" i="0" u="sng" strike="noStrike" kern="1200" spc="0" baseline="0">
              <a:solidFill>
                <a:schemeClr val="tx1"/>
              </a:solidFill>
              <a:latin typeface="Calibri" panose="020F0502020204030204" pitchFamily="34" charset="0"/>
              <a:ea typeface="+mn-ea"/>
              <a:cs typeface="+mn-cs"/>
            </a:defRPr>
          </a:pPr>
          <a:endParaRPr lang="en-US"/>
        </a:p>
      </c:txPr>
    </c:title>
    <c:autoTitleDeleted val="0"/>
    <c:plotArea>
      <c:layout/>
      <c:barChart>
        <c:barDir val="bar"/>
        <c:grouping val="clustered"/>
        <c:varyColors val="0"/>
        <c:ser>
          <c:idx val="0"/>
          <c:order val="0"/>
          <c:tx>
            <c:strRef>
              <c:f>Sheet1!$B$1</c:f>
              <c:strCache>
                <c:ptCount val="1"/>
                <c:pt idx="0">
                  <c:v>Spill(Metric Ton)</c:v>
                </c:pt>
              </c:strCache>
            </c:strRef>
          </c:tx>
          <c:spPr>
            <a:solidFill>
              <a:schemeClr val="accent1"/>
            </a:solidFill>
            <a:ln>
              <a:solidFill>
                <a:srgbClr val="0070C0"/>
              </a:solidFill>
            </a:ln>
            <a:effectLst/>
          </c:spPr>
          <c:invertIfNegative val="0"/>
          <c:cat>
            <c:strRef>
              <c:f>Sheet1!$A$2:$A$21</c:f>
              <c:strCache>
                <c:ptCount val="20"/>
                <c:pt idx="0">
                  <c:v>Atlantic Empress(1979)</c:v>
                </c:pt>
                <c:pt idx="1">
                  <c:v>ABT Summer(1991)</c:v>
                </c:pt>
                <c:pt idx="2">
                  <c:v>Castrilla de Bellver(1983)</c:v>
                </c:pt>
                <c:pt idx="3">
                  <c:v>Amoca Cadiz(1978)</c:v>
                </c:pt>
                <c:pt idx="4">
                  <c:v>Jakab Maersk (1975)</c:v>
                </c:pt>
                <c:pt idx="5">
                  <c:v>Independenta(1979)</c:v>
                </c:pt>
                <c:pt idx="6">
                  <c:v>Hawaiian Patriot(1977)</c:v>
                </c:pt>
                <c:pt idx="7">
                  <c:v>Urquiola(1976)</c:v>
                </c:pt>
                <c:pt idx="8">
                  <c:v>Irenes Serenade(1980)</c:v>
                </c:pt>
                <c:pt idx="9">
                  <c:v>Sea star(1972)</c:v>
                </c:pt>
                <c:pt idx="10">
                  <c:v>Tarrey Canyon(1967)</c:v>
                </c:pt>
                <c:pt idx="11">
                  <c:v>Odyssey(1988)</c:v>
                </c:pt>
                <c:pt idx="12">
                  <c:v>Haven(19991)</c:v>
                </c:pt>
                <c:pt idx="13">
                  <c:v>Braer(1993)</c:v>
                </c:pt>
                <c:pt idx="14">
                  <c:v>KharK 5(1989</c:v>
                </c:pt>
                <c:pt idx="15">
                  <c:v>Aegan sea (1992)</c:v>
                </c:pt>
                <c:pt idx="16">
                  <c:v>Sea Empress(1996)</c:v>
                </c:pt>
                <c:pt idx="17">
                  <c:v>Nova(1985)</c:v>
                </c:pt>
                <c:pt idx="18">
                  <c:v>Katina P(1992)</c:v>
                </c:pt>
                <c:pt idx="19">
                  <c:v>Prestige(2002)</c:v>
                </c:pt>
              </c:strCache>
            </c:strRef>
          </c:cat>
          <c:val>
            <c:numRef>
              <c:f>Sheet1!$B$2:$B$21</c:f>
              <c:numCache>
                <c:formatCode>#,##0</c:formatCode>
                <c:ptCount val="20"/>
                <c:pt idx="0">
                  <c:v>287000</c:v>
                </c:pt>
                <c:pt idx="1">
                  <c:v>260000</c:v>
                </c:pt>
                <c:pt idx="2">
                  <c:v>252000</c:v>
                </c:pt>
                <c:pt idx="3">
                  <c:v>223000</c:v>
                </c:pt>
                <c:pt idx="4" formatCode="General">
                  <c:v>88000</c:v>
                </c:pt>
                <c:pt idx="5" formatCode="General">
                  <c:v>95000</c:v>
                </c:pt>
                <c:pt idx="6" formatCode="General">
                  <c:v>95000</c:v>
                </c:pt>
                <c:pt idx="7" formatCode="General">
                  <c:v>100000</c:v>
                </c:pt>
                <c:pt idx="8" formatCode="General">
                  <c:v>100000</c:v>
                </c:pt>
                <c:pt idx="9" formatCode="General">
                  <c:v>115000</c:v>
                </c:pt>
                <c:pt idx="10" formatCode="General">
                  <c:v>119000</c:v>
                </c:pt>
                <c:pt idx="11" formatCode="General">
                  <c:v>132000</c:v>
                </c:pt>
                <c:pt idx="12" formatCode="General">
                  <c:v>144000</c:v>
                </c:pt>
                <c:pt idx="13" formatCode="General">
                  <c:v>85000</c:v>
                </c:pt>
                <c:pt idx="14" formatCode="General">
                  <c:v>80000</c:v>
                </c:pt>
                <c:pt idx="15" formatCode="General">
                  <c:v>74000</c:v>
                </c:pt>
                <c:pt idx="16" formatCode="General">
                  <c:v>72000</c:v>
                </c:pt>
                <c:pt idx="17" formatCode="General">
                  <c:v>70000</c:v>
                </c:pt>
                <c:pt idx="18" formatCode="General">
                  <c:v>66700</c:v>
                </c:pt>
                <c:pt idx="19" formatCode="General">
                  <c:v>63000</c:v>
                </c:pt>
              </c:numCache>
            </c:numRef>
          </c:val>
          <c:extLst>
            <c:ext xmlns:c16="http://schemas.microsoft.com/office/drawing/2014/chart" uri="{C3380CC4-5D6E-409C-BE32-E72D297353CC}">
              <c16:uniqueId val="{00000000-F31A-49D6-BE6E-28621E1C3EA5}"/>
            </c:ext>
          </c:extLst>
        </c:ser>
        <c:dLbls>
          <c:showLegendKey val="0"/>
          <c:showVal val="0"/>
          <c:showCatName val="0"/>
          <c:showSerName val="0"/>
          <c:showPercent val="0"/>
          <c:showBubbleSize val="0"/>
        </c:dLbls>
        <c:gapWidth val="182"/>
        <c:axId val="191658304"/>
        <c:axId val="297028960"/>
      </c:barChart>
      <c:catAx>
        <c:axId val="1916583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50" b="1" i="0" u="none" strike="noStrike" kern="1200" baseline="0">
                <a:solidFill>
                  <a:schemeClr val="tx1"/>
                </a:solidFill>
                <a:latin typeface="+mn-lt"/>
                <a:ea typeface="+mn-ea"/>
                <a:cs typeface="+mn-cs"/>
              </a:defRPr>
            </a:pPr>
            <a:endParaRPr lang="en-US"/>
          </a:p>
        </c:txPr>
        <c:crossAx val="297028960"/>
        <c:crosses val="autoZero"/>
        <c:auto val="1"/>
        <c:lblAlgn val="ctr"/>
        <c:lblOffset val="100"/>
        <c:noMultiLvlLbl val="0"/>
      </c:catAx>
      <c:valAx>
        <c:axId val="29702896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50" b="1" i="0" u="none" strike="noStrike" kern="1200" baseline="0">
                <a:solidFill>
                  <a:schemeClr val="tx1"/>
                </a:solidFill>
                <a:latin typeface="+mn-lt"/>
                <a:ea typeface="+mn-ea"/>
                <a:cs typeface="+mn-cs"/>
              </a:defRPr>
            </a:pPr>
            <a:endParaRPr lang="en-US"/>
          </a:p>
        </c:txPr>
        <c:crossAx val="191658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639dfe4f0_18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2" name="Google Shape;242;ga639dfe4f0_18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639dfe4f0_18_8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9" name="Google Shape;249;ga639dfe4f0_18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639dfe4f0_18_8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56" name="Google Shape;256;ga639dfe4f0_18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639dfe4f0_3_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5" name="Google Shape;265;ga639dfe4f0_3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639dfe4f0_3_10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3" name="Google Shape;283;ga639dfe4f0_3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639dfe4f0_3_1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11" name="Google Shape;311;ga639dfe4f0_3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4"/>
        <p:cNvGrpSpPr/>
        <p:nvPr/>
      </p:nvGrpSpPr>
      <p:grpSpPr>
        <a:xfrm>
          <a:off x="0" y="0"/>
          <a:ext cx="0" cy="0"/>
          <a:chOff x="0" y="0"/>
          <a:chExt cx="0" cy="0"/>
        </a:xfrm>
      </p:grpSpPr>
      <p:sp>
        <p:nvSpPr>
          <p:cNvPr id="145" name="Google Shape;145;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46" name="Google Shape;146;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47" name="Google Shape;147;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8"/>
        <p:cNvGrpSpPr/>
        <p:nvPr/>
      </p:nvGrpSpPr>
      <p:grpSpPr>
        <a:xfrm>
          <a:off x="0" y="0"/>
          <a:ext cx="0" cy="0"/>
          <a:chOff x="0" y="0"/>
          <a:chExt cx="0" cy="0"/>
        </a:xfrm>
      </p:grpSpPr>
      <p:sp>
        <p:nvSpPr>
          <p:cNvPr id="149" name="Google Shape;149;p2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0" name="Google Shape;150;p29"/>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51" name="Google Shape;151;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52" name="Google Shape;152;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53" name="Google Shape;153;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6" name="Google Shape;156;p3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7" name="Google Shape;157;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58" name="Google Shape;158;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59" name="Google Shape;159;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2" name="Google Shape;162;p31"/>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63" name="Google Shape;163;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64" name="Google Shape;164;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65" name="Google Shape;165;p3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6"/>
        <p:cNvGrpSpPr/>
        <p:nvPr/>
      </p:nvGrpSpPr>
      <p:grpSpPr>
        <a:xfrm>
          <a:off x="0" y="0"/>
          <a:ext cx="0" cy="0"/>
          <a:chOff x="0" y="0"/>
          <a:chExt cx="0" cy="0"/>
        </a:xfrm>
      </p:grpSpPr>
      <p:sp>
        <p:nvSpPr>
          <p:cNvPr id="167" name="Google Shape;167;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8" name="Google Shape;168;p32"/>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9" name="Google Shape;169;p32"/>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0" name="Google Shape;170;p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71" name="Google Shape;171;p3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72" name="Google Shape;172;p3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5" name="Google Shape;175;p33"/>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6" name="Google Shape;176;p33"/>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7" name="Google Shape;177;p33"/>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78" name="Google Shape;178;p33"/>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9" name="Google Shape;179;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80" name="Google Shape;180;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81" name="Google Shape;181;p3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4" name="Google Shape;184;p3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85" name="Google Shape;185;p3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86" name="Google Shape;186;p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9" name="Google Shape;189;p35"/>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90" name="Google Shape;190;p3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91" name="Google Shape;191;p3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92" name="Google Shape;192;p3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93" name="Google Shape;193;p3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6" name="Google Shape;196;p36"/>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dirty="0"/>
          </a:p>
        </p:txBody>
      </p:sp>
      <p:sp>
        <p:nvSpPr>
          <p:cNvPr id="197" name="Google Shape;197;p3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98" name="Google Shape;198;p3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199" name="Google Shape;199;p3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200" name="Google Shape;200;p3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3" name="Google Shape;203;p37"/>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4" name="Google Shape;204;p3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205" name="Google Shape;205;p3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206" name="Google Shape;206;p3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9" name="Google Shape;209;p38"/>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3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211" name="Google Shape;211;p3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212" name="Google Shape;212;p3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09E1-7B32-4102-87BE-020C78D61D8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963ACFCC-9A9D-4E24-BD02-F45E9B6C6AA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B614640-5C5E-4CB4-9C0C-EA229742FCC9}"/>
              </a:ext>
            </a:extLst>
          </p:cNvPr>
          <p:cNvSpPr>
            <a:spLocks noGrp="1"/>
          </p:cNvSpPr>
          <p:nvPr>
            <p:ph type="dt" sz="half" idx="10"/>
          </p:nvPr>
        </p:nvSpPr>
        <p:spPr/>
        <p:txBody>
          <a:bodyPr/>
          <a:lstStyle/>
          <a:p>
            <a:fld id="{96FAC266-9FBA-478E-9FED-71F3143408D1}" type="datetimeFigureOut">
              <a:rPr lang="en-IN" smtClean="0"/>
              <a:t>10-11-2020</a:t>
            </a:fld>
            <a:endParaRPr lang="en-IN"/>
          </a:p>
        </p:txBody>
      </p:sp>
      <p:sp>
        <p:nvSpPr>
          <p:cNvPr id="5" name="Footer Placeholder 4">
            <a:extLst>
              <a:ext uri="{FF2B5EF4-FFF2-40B4-BE49-F238E27FC236}">
                <a16:creationId xmlns:a16="http://schemas.microsoft.com/office/drawing/2014/main" id="{DD3428F7-F386-425F-9E95-03450D56ED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A72128-A7E1-4CF9-BC8E-FD10B1E73C43}"/>
              </a:ext>
            </a:extLst>
          </p:cNvPr>
          <p:cNvSpPr>
            <a:spLocks noGrp="1"/>
          </p:cNvSpPr>
          <p:nvPr>
            <p:ph type="sldNum" sz="quarter" idx="12"/>
          </p:nvPr>
        </p:nvSpPr>
        <p:spPr/>
        <p:txBody>
          <a:bodyPr/>
          <a:lstStyle/>
          <a:p>
            <a:fld id="{C8FDC5A5-0E48-4A43-A8EB-9BEAE7A4CC19}" type="slidenum">
              <a:rPr lang="en-IN" smtClean="0"/>
              <a:t>‹#›</a:t>
            </a:fld>
            <a:endParaRPr lang="en-IN"/>
          </a:p>
        </p:txBody>
      </p:sp>
    </p:spTree>
    <p:extLst>
      <p:ext uri="{BB962C8B-B14F-4D97-AF65-F5344CB8AC3E}">
        <p14:creationId xmlns:p14="http://schemas.microsoft.com/office/powerpoint/2010/main" val="20014992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EE2B-B22C-4483-9AB2-3054F41392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15BFC1-12E5-4CBF-BE94-EFA6A7B6CE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02D3FB-BD2E-4010-9FF0-6F91E77CC4FD}"/>
              </a:ext>
            </a:extLst>
          </p:cNvPr>
          <p:cNvSpPr>
            <a:spLocks noGrp="1"/>
          </p:cNvSpPr>
          <p:nvPr>
            <p:ph type="dt" sz="half" idx="10"/>
          </p:nvPr>
        </p:nvSpPr>
        <p:spPr/>
        <p:txBody>
          <a:bodyPr/>
          <a:lstStyle/>
          <a:p>
            <a:fld id="{96FAC266-9FBA-478E-9FED-71F3143408D1}" type="datetimeFigureOut">
              <a:rPr lang="en-IN" smtClean="0"/>
              <a:t>10-11-2020</a:t>
            </a:fld>
            <a:endParaRPr lang="en-IN"/>
          </a:p>
        </p:txBody>
      </p:sp>
      <p:sp>
        <p:nvSpPr>
          <p:cNvPr id="5" name="Footer Placeholder 4">
            <a:extLst>
              <a:ext uri="{FF2B5EF4-FFF2-40B4-BE49-F238E27FC236}">
                <a16:creationId xmlns:a16="http://schemas.microsoft.com/office/drawing/2014/main" id="{EBFA20D3-0870-406E-A021-147E9C2F9C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025BB1-2562-4437-B386-93D17B0A34FB}"/>
              </a:ext>
            </a:extLst>
          </p:cNvPr>
          <p:cNvSpPr>
            <a:spLocks noGrp="1"/>
          </p:cNvSpPr>
          <p:nvPr>
            <p:ph type="sldNum" sz="quarter" idx="12"/>
          </p:nvPr>
        </p:nvSpPr>
        <p:spPr/>
        <p:txBody>
          <a:bodyPr/>
          <a:lstStyle/>
          <a:p>
            <a:fld id="{C8FDC5A5-0E48-4A43-A8EB-9BEAE7A4CC19}" type="slidenum">
              <a:rPr lang="en-IN" smtClean="0"/>
              <a:t>‹#›</a:t>
            </a:fld>
            <a:endParaRPr lang="en-IN"/>
          </a:p>
        </p:txBody>
      </p:sp>
    </p:spTree>
    <p:extLst>
      <p:ext uri="{BB962C8B-B14F-4D97-AF65-F5344CB8AC3E}">
        <p14:creationId xmlns:p14="http://schemas.microsoft.com/office/powerpoint/2010/main" val="2340056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CB8F-D50A-4C36-AF5D-ED080817FCE6}"/>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290232B-1465-4402-B30C-60AE1F0BE69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15798B-F6AA-4B77-9D0E-60CD4AC1C995}"/>
              </a:ext>
            </a:extLst>
          </p:cNvPr>
          <p:cNvSpPr>
            <a:spLocks noGrp="1"/>
          </p:cNvSpPr>
          <p:nvPr>
            <p:ph type="dt" sz="half" idx="10"/>
          </p:nvPr>
        </p:nvSpPr>
        <p:spPr/>
        <p:txBody>
          <a:bodyPr/>
          <a:lstStyle/>
          <a:p>
            <a:fld id="{96FAC266-9FBA-478E-9FED-71F3143408D1}" type="datetimeFigureOut">
              <a:rPr lang="en-IN" smtClean="0"/>
              <a:t>10-11-2020</a:t>
            </a:fld>
            <a:endParaRPr lang="en-IN"/>
          </a:p>
        </p:txBody>
      </p:sp>
      <p:sp>
        <p:nvSpPr>
          <p:cNvPr id="5" name="Footer Placeholder 4">
            <a:extLst>
              <a:ext uri="{FF2B5EF4-FFF2-40B4-BE49-F238E27FC236}">
                <a16:creationId xmlns:a16="http://schemas.microsoft.com/office/drawing/2014/main" id="{A3EE92EA-FC94-4E15-BD06-6D70F7442F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FAC280-4F5F-4809-95DE-E3CF6759CF58}"/>
              </a:ext>
            </a:extLst>
          </p:cNvPr>
          <p:cNvSpPr>
            <a:spLocks noGrp="1"/>
          </p:cNvSpPr>
          <p:nvPr>
            <p:ph type="sldNum" sz="quarter" idx="12"/>
          </p:nvPr>
        </p:nvSpPr>
        <p:spPr/>
        <p:txBody>
          <a:bodyPr/>
          <a:lstStyle/>
          <a:p>
            <a:fld id="{C8FDC5A5-0E48-4A43-A8EB-9BEAE7A4CC19}" type="slidenum">
              <a:rPr lang="en-IN" smtClean="0"/>
              <a:t>‹#›</a:t>
            </a:fld>
            <a:endParaRPr lang="en-IN"/>
          </a:p>
        </p:txBody>
      </p:sp>
    </p:spTree>
    <p:extLst>
      <p:ext uri="{BB962C8B-B14F-4D97-AF65-F5344CB8AC3E}">
        <p14:creationId xmlns:p14="http://schemas.microsoft.com/office/powerpoint/2010/main" val="679290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54AF2-714E-41F4-B025-63D566A24F7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0ACCA3-7F2D-4CF8-858C-9923AB6AF6E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63C09B-580E-44CD-A899-A507F6B7539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55E6F5A-CE5D-4A0A-BFED-CCE1DC050120}"/>
              </a:ext>
            </a:extLst>
          </p:cNvPr>
          <p:cNvSpPr>
            <a:spLocks noGrp="1"/>
          </p:cNvSpPr>
          <p:nvPr>
            <p:ph type="dt" sz="half" idx="10"/>
          </p:nvPr>
        </p:nvSpPr>
        <p:spPr/>
        <p:txBody>
          <a:bodyPr/>
          <a:lstStyle/>
          <a:p>
            <a:fld id="{96FAC266-9FBA-478E-9FED-71F3143408D1}" type="datetimeFigureOut">
              <a:rPr lang="en-IN" smtClean="0"/>
              <a:t>10-11-2020</a:t>
            </a:fld>
            <a:endParaRPr lang="en-IN"/>
          </a:p>
        </p:txBody>
      </p:sp>
      <p:sp>
        <p:nvSpPr>
          <p:cNvPr id="6" name="Footer Placeholder 5">
            <a:extLst>
              <a:ext uri="{FF2B5EF4-FFF2-40B4-BE49-F238E27FC236}">
                <a16:creationId xmlns:a16="http://schemas.microsoft.com/office/drawing/2014/main" id="{99274848-D01D-421E-A6FC-71D916706E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6F7E6E-DE3D-47FA-A3B7-1104A5C2B704}"/>
              </a:ext>
            </a:extLst>
          </p:cNvPr>
          <p:cNvSpPr>
            <a:spLocks noGrp="1"/>
          </p:cNvSpPr>
          <p:nvPr>
            <p:ph type="sldNum" sz="quarter" idx="12"/>
          </p:nvPr>
        </p:nvSpPr>
        <p:spPr/>
        <p:txBody>
          <a:bodyPr/>
          <a:lstStyle/>
          <a:p>
            <a:fld id="{C8FDC5A5-0E48-4A43-A8EB-9BEAE7A4CC19}" type="slidenum">
              <a:rPr lang="en-IN" smtClean="0"/>
              <a:t>‹#›</a:t>
            </a:fld>
            <a:endParaRPr lang="en-IN"/>
          </a:p>
        </p:txBody>
      </p:sp>
    </p:spTree>
    <p:extLst>
      <p:ext uri="{BB962C8B-B14F-4D97-AF65-F5344CB8AC3E}">
        <p14:creationId xmlns:p14="http://schemas.microsoft.com/office/powerpoint/2010/main" val="1068506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DC8E-38E0-44F0-97A7-540B13599D8C}"/>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330E56-3180-4B9A-9157-223EF84330E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C553F13-5EDE-4CF0-BB88-3B7DED8995C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B8CDB2F-19C7-4F7A-ADBF-BF3111B107F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073F134-B184-4363-A9C8-AB99D7350A5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AEAD05-BEB5-4DDF-B8C5-40294A246560}"/>
              </a:ext>
            </a:extLst>
          </p:cNvPr>
          <p:cNvSpPr>
            <a:spLocks noGrp="1"/>
          </p:cNvSpPr>
          <p:nvPr>
            <p:ph type="dt" sz="half" idx="10"/>
          </p:nvPr>
        </p:nvSpPr>
        <p:spPr/>
        <p:txBody>
          <a:bodyPr/>
          <a:lstStyle/>
          <a:p>
            <a:fld id="{96FAC266-9FBA-478E-9FED-71F3143408D1}" type="datetimeFigureOut">
              <a:rPr lang="en-IN" smtClean="0"/>
              <a:t>10-11-2020</a:t>
            </a:fld>
            <a:endParaRPr lang="en-IN"/>
          </a:p>
        </p:txBody>
      </p:sp>
      <p:sp>
        <p:nvSpPr>
          <p:cNvPr id="8" name="Footer Placeholder 7">
            <a:extLst>
              <a:ext uri="{FF2B5EF4-FFF2-40B4-BE49-F238E27FC236}">
                <a16:creationId xmlns:a16="http://schemas.microsoft.com/office/drawing/2014/main" id="{4C5615B5-4CD7-41B8-9239-706CA7383A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2322FE-A32C-4ADD-8F0A-6BF92873F9C4}"/>
              </a:ext>
            </a:extLst>
          </p:cNvPr>
          <p:cNvSpPr>
            <a:spLocks noGrp="1"/>
          </p:cNvSpPr>
          <p:nvPr>
            <p:ph type="sldNum" sz="quarter" idx="12"/>
          </p:nvPr>
        </p:nvSpPr>
        <p:spPr/>
        <p:txBody>
          <a:bodyPr/>
          <a:lstStyle/>
          <a:p>
            <a:fld id="{C8FDC5A5-0E48-4A43-A8EB-9BEAE7A4CC19}" type="slidenum">
              <a:rPr lang="en-IN" smtClean="0"/>
              <a:t>‹#›</a:t>
            </a:fld>
            <a:endParaRPr lang="en-IN"/>
          </a:p>
        </p:txBody>
      </p:sp>
    </p:spTree>
    <p:extLst>
      <p:ext uri="{BB962C8B-B14F-4D97-AF65-F5344CB8AC3E}">
        <p14:creationId xmlns:p14="http://schemas.microsoft.com/office/powerpoint/2010/main" val="3820150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11AE-43C0-4BD4-99A1-01D5718E322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4D2D242-3684-4AF6-930C-D6D334FC3F21}"/>
              </a:ext>
            </a:extLst>
          </p:cNvPr>
          <p:cNvSpPr>
            <a:spLocks noGrp="1"/>
          </p:cNvSpPr>
          <p:nvPr>
            <p:ph type="dt" sz="half" idx="10"/>
          </p:nvPr>
        </p:nvSpPr>
        <p:spPr/>
        <p:txBody>
          <a:bodyPr/>
          <a:lstStyle/>
          <a:p>
            <a:fld id="{96FAC266-9FBA-478E-9FED-71F3143408D1}" type="datetimeFigureOut">
              <a:rPr lang="en-IN" smtClean="0"/>
              <a:t>10-11-2020</a:t>
            </a:fld>
            <a:endParaRPr lang="en-IN"/>
          </a:p>
        </p:txBody>
      </p:sp>
      <p:sp>
        <p:nvSpPr>
          <p:cNvPr id="4" name="Footer Placeholder 3">
            <a:extLst>
              <a:ext uri="{FF2B5EF4-FFF2-40B4-BE49-F238E27FC236}">
                <a16:creationId xmlns:a16="http://schemas.microsoft.com/office/drawing/2014/main" id="{21CC1865-444A-4E97-8633-5B371DC3DC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288E036-B19B-46A1-98C3-F71439544C00}"/>
              </a:ext>
            </a:extLst>
          </p:cNvPr>
          <p:cNvSpPr>
            <a:spLocks noGrp="1"/>
          </p:cNvSpPr>
          <p:nvPr>
            <p:ph type="sldNum" sz="quarter" idx="12"/>
          </p:nvPr>
        </p:nvSpPr>
        <p:spPr/>
        <p:txBody>
          <a:bodyPr/>
          <a:lstStyle/>
          <a:p>
            <a:fld id="{C8FDC5A5-0E48-4A43-A8EB-9BEAE7A4CC19}" type="slidenum">
              <a:rPr lang="en-IN" smtClean="0"/>
              <a:t>‹#›</a:t>
            </a:fld>
            <a:endParaRPr lang="en-IN"/>
          </a:p>
        </p:txBody>
      </p:sp>
    </p:spTree>
    <p:extLst>
      <p:ext uri="{BB962C8B-B14F-4D97-AF65-F5344CB8AC3E}">
        <p14:creationId xmlns:p14="http://schemas.microsoft.com/office/powerpoint/2010/main" val="2408384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D5F865-AF43-4691-B995-EEA76FF64C91}"/>
              </a:ext>
            </a:extLst>
          </p:cNvPr>
          <p:cNvSpPr>
            <a:spLocks noGrp="1"/>
          </p:cNvSpPr>
          <p:nvPr>
            <p:ph type="dt" sz="half" idx="10"/>
          </p:nvPr>
        </p:nvSpPr>
        <p:spPr/>
        <p:txBody>
          <a:bodyPr/>
          <a:lstStyle/>
          <a:p>
            <a:fld id="{96FAC266-9FBA-478E-9FED-71F3143408D1}" type="datetimeFigureOut">
              <a:rPr lang="en-IN" smtClean="0"/>
              <a:t>10-11-2020</a:t>
            </a:fld>
            <a:endParaRPr lang="en-IN"/>
          </a:p>
        </p:txBody>
      </p:sp>
      <p:sp>
        <p:nvSpPr>
          <p:cNvPr id="3" name="Footer Placeholder 2">
            <a:extLst>
              <a:ext uri="{FF2B5EF4-FFF2-40B4-BE49-F238E27FC236}">
                <a16:creationId xmlns:a16="http://schemas.microsoft.com/office/drawing/2014/main" id="{B1BA2778-6C3D-49BF-8838-D48463CEF38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C1631B7-26F5-4492-A3C2-EC9D39841619}"/>
              </a:ext>
            </a:extLst>
          </p:cNvPr>
          <p:cNvSpPr>
            <a:spLocks noGrp="1"/>
          </p:cNvSpPr>
          <p:nvPr>
            <p:ph type="sldNum" sz="quarter" idx="12"/>
          </p:nvPr>
        </p:nvSpPr>
        <p:spPr/>
        <p:txBody>
          <a:bodyPr/>
          <a:lstStyle/>
          <a:p>
            <a:fld id="{C8FDC5A5-0E48-4A43-A8EB-9BEAE7A4CC19}" type="slidenum">
              <a:rPr lang="en-IN" smtClean="0"/>
              <a:t>‹#›</a:t>
            </a:fld>
            <a:endParaRPr lang="en-IN"/>
          </a:p>
        </p:txBody>
      </p:sp>
    </p:spTree>
    <p:extLst>
      <p:ext uri="{BB962C8B-B14F-4D97-AF65-F5344CB8AC3E}">
        <p14:creationId xmlns:p14="http://schemas.microsoft.com/office/powerpoint/2010/main" val="377015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2AB5B-FD68-403A-8DC8-BEE34D2F936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882156-A185-4D33-B51B-C301FA86F10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16F72F-4857-4261-8B11-91A5FCF3C25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C9DA4F7-E78F-41BF-A717-0CC76BBC155F}"/>
              </a:ext>
            </a:extLst>
          </p:cNvPr>
          <p:cNvSpPr>
            <a:spLocks noGrp="1"/>
          </p:cNvSpPr>
          <p:nvPr>
            <p:ph type="dt" sz="half" idx="10"/>
          </p:nvPr>
        </p:nvSpPr>
        <p:spPr/>
        <p:txBody>
          <a:bodyPr/>
          <a:lstStyle/>
          <a:p>
            <a:fld id="{96FAC266-9FBA-478E-9FED-71F3143408D1}" type="datetimeFigureOut">
              <a:rPr lang="en-IN" smtClean="0"/>
              <a:t>10-11-2020</a:t>
            </a:fld>
            <a:endParaRPr lang="en-IN"/>
          </a:p>
        </p:txBody>
      </p:sp>
      <p:sp>
        <p:nvSpPr>
          <p:cNvPr id="6" name="Footer Placeholder 5">
            <a:extLst>
              <a:ext uri="{FF2B5EF4-FFF2-40B4-BE49-F238E27FC236}">
                <a16:creationId xmlns:a16="http://schemas.microsoft.com/office/drawing/2014/main" id="{B16050EE-8863-4156-8E8A-7E98F595D4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564131-58C1-4641-83A9-6F3674737055}"/>
              </a:ext>
            </a:extLst>
          </p:cNvPr>
          <p:cNvSpPr>
            <a:spLocks noGrp="1"/>
          </p:cNvSpPr>
          <p:nvPr>
            <p:ph type="sldNum" sz="quarter" idx="12"/>
          </p:nvPr>
        </p:nvSpPr>
        <p:spPr/>
        <p:txBody>
          <a:bodyPr/>
          <a:lstStyle/>
          <a:p>
            <a:fld id="{C8FDC5A5-0E48-4A43-A8EB-9BEAE7A4CC19}" type="slidenum">
              <a:rPr lang="en-IN" smtClean="0"/>
              <a:t>‹#›</a:t>
            </a:fld>
            <a:endParaRPr lang="en-IN"/>
          </a:p>
        </p:txBody>
      </p:sp>
    </p:spTree>
    <p:extLst>
      <p:ext uri="{BB962C8B-B14F-4D97-AF65-F5344CB8AC3E}">
        <p14:creationId xmlns:p14="http://schemas.microsoft.com/office/powerpoint/2010/main" val="2165917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8D18-3057-4846-9F25-9985D59FCEA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0242C7-41C6-45E2-8111-67097BB9D08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B0EF7508-CA8F-4247-B92F-3CD9954EFBA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0357DF2-88F4-4239-A863-8A47C5B0A98E}"/>
              </a:ext>
            </a:extLst>
          </p:cNvPr>
          <p:cNvSpPr>
            <a:spLocks noGrp="1"/>
          </p:cNvSpPr>
          <p:nvPr>
            <p:ph type="dt" sz="half" idx="10"/>
          </p:nvPr>
        </p:nvSpPr>
        <p:spPr/>
        <p:txBody>
          <a:bodyPr/>
          <a:lstStyle/>
          <a:p>
            <a:fld id="{96FAC266-9FBA-478E-9FED-71F3143408D1}" type="datetimeFigureOut">
              <a:rPr lang="en-IN" smtClean="0"/>
              <a:t>10-11-2020</a:t>
            </a:fld>
            <a:endParaRPr lang="en-IN"/>
          </a:p>
        </p:txBody>
      </p:sp>
      <p:sp>
        <p:nvSpPr>
          <p:cNvPr id="6" name="Footer Placeholder 5">
            <a:extLst>
              <a:ext uri="{FF2B5EF4-FFF2-40B4-BE49-F238E27FC236}">
                <a16:creationId xmlns:a16="http://schemas.microsoft.com/office/drawing/2014/main" id="{BCD50ED0-FA33-48E9-913C-9A66782B6E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DFF49-B910-4690-83EF-8D39809C586C}"/>
              </a:ext>
            </a:extLst>
          </p:cNvPr>
          <p:cNvSpPr>
            <a:spLocks noGrp="1"/>
          </p:cNvSpPr>
          <p:nvPr>
            <p:ph type="sldNum" sz="quarter" idx="12"/>
          </p:nvPr>
        </p:nvSpPr>
        <p:spPr/>
        <p:txBody>
          <a:bodyPr/>
          <a:lstStyle/>
          <a:p>
            <a:fld id="{C8FDC5A5-0E48-4A43-A8EB-9BEAE7A4CC19}" type="slidenum">
              <a:rPr lang="en-IN" smtClean="0"/>
              <a:t>‹#›</a:t>
            </a:fld>
            <a:endParaRPr lang="en-IN"/>
          </a:p>
        </p:txBody>
      </p:sp>
    </p:spTree>
    <p:extLst>
      <p:ext uri="{BB962C8B-B14F-4D97-AF65-F5344CB8AC3E}">
        <p14:creationId xmlns:p14="http://schemas.microsoft.com/office/powerpoint/2010/main" val="2526733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2AA8-5DBC-4BAF-B15D-8FE1C65CB48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0C58E1-9FAA-4C03-95B1-DB6EE716B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74C92E-FBF7-4D94-961B-FE049095084E}"/>
              </a:ext>
            </a:extLst>
          </p:cNvPr>
          <p:cNvSpPr>
            <a:spLocks noGrp="1"/>
          </p:cNvSpPr>
          <p:nvPr>
            <p:ph type="dt" sz="half" idx="10"/>
          </p:nvPr>
        </p:nvSpPr>
        <p:spPr/>
        <p:txBody>
          <a:bodyPr/>
          <a:lstStyle/>
          <a:p>
            <a:fld id="{96FAC266-9FBA-478E-9FED-71F3143408D1}" type="datetimeFigureOut">
              <a:rPr lang="en-IN" smtClean="0"/>
              <a:t>10-11-2020</a:t>
            </a:fld>
            <a:endParaRPr lang="en-IN"/>
          </a:p>
        </p:txBody>
      </p:sp>
      <p:sp>
        <p:nvSpPr>
          <p:cNvPr id="5" name="Footer Placeholder 4">
            <a:extLst>
              <a:ext uri="{FF2B5EF4-FFF2-40B4-BE49-F238E27FC236}">
                <a16:creationId xmlns:a16="http://schemas.microsoft.com/office/drawing/2014/main" id="{66C93A55-A85E-4C25-AD29-05E71BE9B3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055359-4704-4E35-9834-149088629351}"/>
              </a:ext>
            </a:extLst>
          </p:cNvPr>
          <p:cNvSpPr>
            <a:spLocks noGrp="1"/>
          </p:cNvSpPr>
          <p:nvPr>
            <p:ph type="sldNum" sz="quarter" idx="12"/>
          </p:nvPr>
        </p:nvSpPr>
        <p:spPr/>
        <p:txBody>
          <a:bodyPr/>
          <a:lstStyle/>
          <a:p>
            <a:fld id="{C8FDC5A5-0E48-4A43-A8EB-9BEAE7A4CC19}" type="slidenum">
              <a:rPr lang="en-IN" smtClean="0"/>
              <a:t>‹#›</a:t>
            </a:fld>
            <a:endParaRPr lang="en-IN"/>
          </a:p>
        </p:txBody>
      </p:sp>
    </p:spTree>
    <p:extLst>
      <p:ext uri="{BB962C8B-B14F-4D97-AF65-F5344CB8AC3E}">
        <p14:creationId xmlns:p14="http://schemas.microsoft.com/office/powerpoint/2010/main" val="86938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DB9B04-93E9-49B6-887F-0412D395EA0B}"/>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5C8B4F-4FCC-426B-8805-D00BE7F8E53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B9D255-01B5-4A48-B2EA-5146357158A7}"/>
              </a:ext>
            </a:extLst>
          </p:cNvPr>
          <p:cNvSpPr>
            <a:spLocks noGrp="1"/>
          </p:cNvSpPr>
          <p:nvPr>
            <p:ph type="dt" sz="half" idx="10"/>
          </p:nvPr>
        </p:nvSpPr>
        <p:spPr/>
        <p:txBody>
          <a:bodyPr/>
          <a:lstStyle/>
          <a:p>
            <a:fld id="{96FAC266-9FBA-478E-9FED-71F3143408D1}" type="datetimeFigureOut">
              <a:rPr lang="en-IN" smtClean="0"/>
              <a:t>10-11-2020</a:t>
            </a:fld>
            <a:endParaRPr lang="en-IN"/>
          </a:p>
        </p:txBody>
      </p:sp>
      <p:sp>
        <p:nvSpPr>
          <p:cNvPr id="5" name="Footer Placeholder 4">
            <a:extLst>
              <a:ext uri="{FF2B5EF4-FFF2-40B4-BE49-F238E27FC236}">
                <a16:creationId xmlns:a16="http://schemas.microsoft.com/office/drawing/2014/main" id="{3564B2E5-E41C-4978-8820-244044F3CF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9B5606-2F97-4AC7-857A-622C6394A674}"/>
              </a:ext>
            </a:extLst>
          </p:cNvPr>
          <p:cNvSpPr>
            <a:spLocks noGrp="1"/>
          </p:cNvSpPr>
          <p:nvPr>
            <p:ph type="sldNum" sz="quarter" idx="12"/>
          </p:nvPr>
        </p:nvSpPr>
        <p:spPr/>
        <p:txBody>
          <a:bodyPr/>
          <a:lstStyle/>
          <a:p>
            <a:fld id="{C8FDC5A5-0E48-4A43-A8EB-9BEAE7A4CC19}" type="slidenum">
              <a:rPr lang="en-IN" smtClean="0"/>
              <a:t>‹#›</a:t>
            </a:fld>
            <a:endParaRPr lang="en-IN"/>
          </a:p>
        </p:txBody>
      </p:sp>
    </p:spTree>
    <p:extLst>
      <p:ext uri="{BB962C8B-B14F-4D97-AF65-F5344CB8AC3E}">
        <p14:creationId xmlns:p14="http://schemas.microsoft.com/office/powerpoint/2010/main" val="3630828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9110-531B-4812-838C-E2BBEB08CC3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9DDBB826-2257-4B6F-9674-1E773AE46BD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E3C8230-344C-4BFF-A00C-C11226BA7420}"/>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21659FDD-04F6-4C20-A1A6-009A551E581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7698BF5-4E5D-4B0C-B0DC-AC9C4DCEEF7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898934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FCCD5-CF9B-44DE-8DB1-8D226C57AC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53256A-0787-4255-9881-B8D2CA789B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00E6A8-5838-474E-8532-169C6572E576}"/>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33DACDB7-6B57-453A-9254-C882E2CD7A3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4A38214-DA88-4732-9622-759773553E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531044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A7A3-57E8-4D50-9EC1-420E64DF98E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B9DF07A-F420-4336-8C7D-0EADF7F8C45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DC9B4-2F9B-4314-85E1-FE3035AD6C6D}"/>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07F0096-0CB4-4C9C-B9F0-D0F6A4D5796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E3BF146-6436-4B90-89F2-59184E3463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610426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90FB2-3B23-4455-8287-58D0EB4085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8FD9B6-A2E0-49FA-9837-CA03C525D7A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7DC302-1276-4D34-AC68-4D3321D418C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F9680B-6A11-4639-BF38-C83D32EBAFC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D186297C-B4C3-4774-AABB-B078301A8C6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5048F45-C496-40EB-8A7E-F754CBD1CBA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984316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D96B0-7007-4DEB-8D16-73A68096315A}"/>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FE375F-ABF2-4B53-8EE0-C70E9A23136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C8A4796-739E-4C67-B3C9-A733BD3FA17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538DD9-D268-4920-AC4F-625A43FD97C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E06C162-BEF1-4AE7-97E7-A7E5066C00F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528C88-446C-4441-A8AF-E5E19884833C}"/>
              </a:ext>
            </a:extLst>
          </p:cNvPr>
          <p:cNvSpPr>
            <a:spLocks noGrp="1"/>
          </p:cNvSpPr>
          <p:nvPr>
            <p:ph type="dt" sz="half" idx="10"/>
          </p:nvPr>
        </p:nvSpPr>
        <p:spPr/>
        <p:txBody>
          <a:bodyPr/>
          <a:lstStyle/>
          <a:p>
            <a:fld id="{1160EA64-D806-43AC-9DF2-F8C432F32B4C}" type="datetimeFigureOut">
              <a:rPr lang="en-US" smtClean="0"/>
              <a:t>11/10/2020</a:t>
            </a:fld>
            <a:endParaRPr lang="en-US" dirty="0"/>
          </a:p>
        </p:txBody>
      </p:sp>
      <p:sp>
        <p:nvSpPr>
          <p:cNvPr id="8" name="Footer Placeholder 7">
            <a:extLst>
              <a:ext uri="{FF2B5EF4-FFF2-40B4-BE49-F238E27FC236}">
                <a16:creationId xmlns:a16="http://schemas.microsoft.com/office/drawing/2014/main" id="{2DE26D78-B2F4-4362-A1D7-8E52FE3E633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06B8214-995D-440F-B94C-1C0683DDC5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25288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235D-4B2C-4BA7-BE8D-5364F1BF298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FF04EC3-FB7A-4F0B-BB90-53911DC402B9}"/>
              </a:ext>
            </a:extLst>
          </p:cNvPr>
          <p:cNvSpPr>
            <a:spLocks noGrp="1"/>
          </p:cNvSpPr>
          <p:nvPr>
            <p:ph type="dt" sz="half" idx="10"/>
          </p:nvPr>
        </p:nvSpPr>
        <p:spPr/>
        <p:txBody>
          <a:bodyPr/>
          <a:lstStyle/>
          <a:p>
            <a:endParaRPr lang="en-IN" dirty="0"/>
          </a:p>
        </p:txBody>
      </p:sp>
      <p:sp>
        <p:nvSpPr>
          <p:cNvPr id="4" name="Footer Placeholder 3">
            <a:extLst>
              <a:ext uri="{FF2B5EF4-FFF2-40B4-BE49-F238E27FC236}">
                <a16:creationId xmlns:a16="http://schemas.microsoft.com/office/drawing/2014/main" id="{86357892-265B-4398-B86C-CBCFC241F189}"/>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1CEFFB8F-1C10-479E-BEA5-00EF3280957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484312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2B45A7-5CC1-4AEF-BB62-B86DDE42C763}"/>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782C9963-A9C6-45D7-B050-A2F52DDEEA3F}"/>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298C5A44-8DDB-44A7-9C51-758454AFFEC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364373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45F8B-CEFD-40D6-8E7B-E6A391FF52F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90C5906-3C1D-4896-9B3B-ED8EF72744B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60459A4-EDDB-4A13-8A7D-3B00AFE1B39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BDD9B94-F139-4092-B557-995C48F1E403}"/>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08009F1-D4AE-44CF-AEB1-41E509BD9DD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EB83E99-401F-43B4-AB8E-3B07B334320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710219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3C8B-5116-425A-A0CA-78235FC2165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B94B5D6-0BF1-4ABC-A36E-99B6EB8F21E0}"/>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354BF8A1-7E95-443C-BB46-2E0775E3725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0DE763C-ABDD-41AE-829B-AAEC4B539FBD}"/>
              </a:ext>
            </a:extLst>
          </p:cNvPr>
          <p:cNvSpPr>
            <a:spLocks noGrp="1"/>
          </p:cNvSpPr>
          <p:nvPr>
            <p:ph type="dt" sz="half" idx="10"/>
          </p:nvPr>
        </p:nvSpPr>
        <p:spPr/>
        <p:txBody>
          <a:bodyPr/>
          <a:lstStyle/>
          <a:p>
            <a:fld id="{09B482E8-6E0E-1B4F-B1FD-C69DB9E858D9}" type="datetimeFigureOut">
              <a:rPr lang="en-US" smtClean="0"/>
              <a:pPr/>
              <a:t>11/10/2020</a:t>
            </a:fld>
            <a:endParaRPr lang="en-US" dirty="0"/>
          </a:p>
        </p:txBody>
      </p:sp>
      <p:sp>
        <p:nvSpPr>
          <p:cNvPr id="6" name="Footer Placeholder 5">
            <a:extLst>
              <a:ext uri="{FF2B5EF4-FFF2-40B4-BE49-F238E27FC236}">
                <a16:creationId xmlns:a16="http://schemas.microsoft.com/office/drawing/2014/main" id="{4B7588F8-382D-47DD-9176-90F19ED29AA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1AF4124-C68D-4A39-B84B-B6E5F32F64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4195303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2E9B-DF6B-4F40-B2A4-A8A24D79CD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96E173-8724-4258-A384-5D16DB3D39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D97E2E-BC05-4D46-8203-B7FCA53ED96E}"/>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98E32101-C98F-4299-9749-350D9343684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3B43A16-88EA-4350-A8DD-A4D00857DC9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9552018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17EF3F-10A4-4880-BCD8-994E150E2AFD}"/>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7CE2E5-F5C6-4B47-A857-1B56109A293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AAC4A8-4313-4036-B7D9-1D7352855C92}"/>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E55290ED-F6ED-4D87-957F-0803A456DDC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6ECD2F2-3007-4E56-8217-446E9AA9AD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238563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1" name="Google Shape;71;p16"/>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dirty="0"/>
          </a:p>
        </p:txBody>
      </p:sp>
      <p:sp>
        <p:nvSpPr>
          <p:cNvPr id="72" name="Google Shape;72;p1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73" name="Google Shape;73;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74" name="Google Shape;74;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75" name="Google Shape;75;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1603061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R="0" lvl="1"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Calibri"/>
                <a:ea typeface="Calibri"/>
                <a:cs typeface="Calibri"/>
                <a:sym typeface="Calibri"/>
              </a:defRPr>
            </a:lvl2pPr>
            <a:lvl3pPr marR="0" lvl="2" algn="l" rtl="0">
              <a:lnSpc>
                <a:spcPct val="90000"/>
              </a:lnSpc>
              <a:spcBef>
                <a:spcPts val="4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3pPr>
            <a:lvl4pPr marR="0" lvl="3"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4pPr>
            <a:lvl5pPr marR="0" lvl="4"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5pPr>
            <a:lvl6pPr marR="0" lvl="5"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6pPr>
            <a:lvl7pPr marR="0" lvl="6"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7pPr>
            <a:lvl8pPr marR="0" lvl="7"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8pPr>
            <a:lvl9pPr marR="0" lvl="8"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9pPr>
          </a:lstStyle>
          <a:p>
            <a:endParaRPr dirty="0"/>
          </a:p>
        </p:txBody>
      </p:sp>
      <p:sp>
        <p:nvSpPr>
          <p:cNvPr id="59" name="Google Shape;59;p14"/>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200"/>
              <a:buNone/>
              <a:defRPr sz="1200"/>
            </a:lvl1pPr>
            <a:lvl2pPr marL="914400" lvl="1" indent="-228600" algn="l">
              <a:lnSpc>
                <a:spcPct val="90000"/>
              </a:lnSpc>
              <a:spcBef>
                <a:spcPts val="400"/>
              </a:spcBef>
              <a:spcAft>
                <a:spcPts val="0"/>
              </a:spcAft>
              <a:buClr>
                <a:schemeClr val="lt1"/>
              </a:buClr>
              <a:buSzPts val="1100"/>
              <a:buNone/>
              <a:defRPr sz="1100"/>
            </a:lvl2pPr>
            <a:lvl3pPr marL="1371600" lvl="2" indent="-228600" algn="l">
              <a:lnSpc>
                <a:spcPct val="90000"/>
              </a:lnSpc>
              <a:spcBef>
                <a:spcPts val="400"/>
              </a:spcBef>
              <a:spcAft>
                <a:spcPts val="0"/>
              </a:spcAft>
              <a:buClr>
                <a:schemeClr val="lt1"/>
              </a:buClr>
              <a:buSzPts val="900"/>
              <a:buNone/>
              <a:defRPr sz="900"/>
            </a:lvl3pPr>
            <a:lvl4pPr marL="1828800" lvl="3" indent="-228600" algn="l">
              <a:lnSpc>
                <a:spcPct val="90000"/>
              </a:lnSpc>
              <a:spcBef>
                <a:spcPts val="400"/>
              </a:spcBef>
              <a:spcAft>
                <a:spcPts val="0"/>
              </a:spcAft>
              <a:buClr>
                <a:schemeClr val="lt1"/>
              </a:buClr>
              <a:buSzPts val="800"/>
              <a:buNone/>
              <a:defRPr sz="800"/>
            </a:lvl4pPr>
            <a:lvl5pPr marL="2286000" lvl="4" indent="-228600" algn="l">
              <a:lnSpc>
                <a:spcPct val="90000"/>
              </a:lnSpc>
              <a:spcBef>
                <a:spcPts val="400"/>
              </a:spcBef>
              <a:spcAft>
                <a:spcPts val="0"/>
              </a:spcAft>
              <a:buClr>
                <a:schemeClr val="lt1"/>
              </a:buClr>
              <a:buSzPts val="800"/>
              <a:buNone/>
              <a:defRPr sz="800"/>
            </a:lvl5pPr>
            <a:lvl6pPr marL="2743200" lvl="5" indent="-228600" algn="l">
              <a:lnSpc>
                <a:spcPct val="90000"/>
              </a:lnSpc>
              <a:spcBef>
                <a:spcPts val="400"/>
              </a:spcBef>
              <a:spcAft>
                <a:spcPts val="0"/>
              </a:spcAft>
              <a:buClr>
                <a:schemeClr val="lt1"/>
              </a:buClr>
              <a:buSzPts val="800"/>
              <a:buNone/>
              <a:defRPr sz="800"/>
            </a:lvl6pPr>
            <a:lvl7pPr marL="3200400" lvl="6" indent="-228600" algn="l">
              <a:lnSpc>
                <a:spcPct val="90000"/>
              </a:lnSpc>
              <a:spcBef>
                <a:spcPts val="400"/>
              </a:spcBef>
              <a:spcAft>
                <a:spcPts val="0"/>
              </a:spcAft>
              <a:buClr>
                <a:schemeClr val="lt1"/>
              </a:buClr>
              <a:buSzPts val="800"/>
              <a:buNone/>
              <a:defRPr sz="800"/>
            </a:lvl7pPr>
            <a:lvl8pPr marL="3657600" lvl="7" indent="-228600" algn="l">
              <a:lnSpc>
                <a:spcPct val="90000"/>
              </a:lnSpc>
              <a:spcBef>
                <a:spcPts val="400"/>
              </a:spcBef>
              <a:spcAft>
                <a:spcPts val="0"/>
              </a:spcAft>
              <a:buClr>
                <a:schemeClr val="lt1"/>
              </a:buClr>
              <a:buSzPts val="800"/>
              <a:buNone/>
              <a:defRPr sz="800"/>
            </a:lvl8pPr>
            <a:lvl9pPr marL="4114800" lvl="8" indent="-228600" algn="l">
              <a:lnSpc>
                <a:spcPct val="90000"/>
              </a:lnSpc>
              <a:spcBef>
                <a:spcPts val="400"/>
              </a:spcBef>
              <a:spcAft>
                <a:spcPts val="0"/>
              </a:spcAft>
              <a:buClr>
                <a:schemeClr val="lt1"/>
              </a:buClr>
              <a:buSzPts val="800"/>
              <a:buNone/>
              <a:defRPr sz="800"/>
            </a:lvl9pPr>
          </a:lstStyle>
          <a:p>
            <a:endParaRPr/>
          </a:p>
        </p:txBody>
      </p:sp>
      <p:sp>
        <p:nvSpPr>
          <p:cNvPr id="60" name="Google Shape;60;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61" name="Google Shape;61;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dirty="0"/>
          </a:p>
        </p:txBody>
      </p:sp>
      <p:sp>
        <p:nvSpPr>
          <p:cNvPr id="62" name="Google Shape;62;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jp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5.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4" r:id="rId4"/>
    <p:sldLayoutId id="2147483655" r:id="rId5"/>
    <p:sldLayoutId id="2147483656" r:id="rId6"/>
    <p:sldLayoutId id="2147483657" r:id="rId7"/>
    <p:sldLayoutId id="2147483658" r:id="rId8"/>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dirty="0"/>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dirty="0"/>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9" r:id="rId1"/>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40" name="Google Shape;140;p2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1" name="Google Shape;141;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dirty="0"/>
          </a:p>
        </p:txBody>
      </p:sp>
      <p:sp>
        <p:nvSpPr>
          <p:cNvPr id="142" name="Google Shape;142;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dirty="0"/>
          </a:p>
        </p:txBody>
      </p:sp>
      <p:sp>
        <p:nvSpPr>
          <p:cNvPr id="143" name="Google Shape;143;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6EF7D4-7429-4B43-BE5C-9DA765822E5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E2ADD1-B675-4C96-AB6C-91D8CCA0F9B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202D65-0234-4A3F-AD2B-3BB458F7439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6FAC266-9FBA-478E-9FED-71F3143408D1}" type="datetimeFigureOut">
              <a:rPr lang="en-IN" smtClean="0"/>
              <a:t>10-11-2020</a:t>
            </a:fld>
            <a:endParaRPr lang="en-IN"/>
          </a:p>
        </p:txBody>
      </p:sp>
      <p:sp>
        <p:nvSpPr>
          <p:cNvPr id="5" name="Footer Placeholder 4">
            <a:extLst>
              <a:ext uri="{FF2B5EF4-FFF2-40B4-BE49-F238E27FC236}">
                <a16:creationId xmlns:a16="http://schemas.microsoft.com/office/drawing/2014/main" id="{6DAD15B4-4A01-4A1C-BA92-F7D07244A61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A116073-4DE7-4866-B002-33D7D7E9947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8FDC5A5-0E48-4A43-A8EB-9BEAE7A4CC19}" type="slidenum">
              <a:rPr lang="en-IN" smtClean="0"/>
              <a:t>‹#›</a:t>
            </a:fld>
            <a:endParaRPr lang="en-IN"/>
          </a:p>
        </p:txBody>
      </p:sp>
    </p:spTree>
    <p:extLst>
      <p:ext uri="{BB962C8B-B14F-4D97-AF65-F5344CB8AC3E}">
        <p14:creationId xmlns:p14="http://schemas.microsoft.com/office/powerpoint/2010/main" val="84779294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5C6BE0-D602-4CEA-8911-F3C13908BFD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B6E606-BD5C-4937-B3E6-817AE3C0388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29FDC9-B3B0-474A-B297-FE879AEDDFC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49646B4-BDB4-498C-BEEC-96BB09EB928E}" type="datetimeFigureOut">
              <a:rPr lang="en-IN" smtClean="0"/>
              <a:t>10-11-2020</a:t>
            </a:fld>
            <a:endParaRPr lang="en-IN"/>
          </a:p>
        </p:txBody>
      </p:sp>
      <p:sp>
        <p:nvSpPr>
          <p:cNvPr id="5" name="Footer Placeholder 4">
            <a:extLst>
              <a:ext uri="{FF2B5EF4-FFF2-40B4-BE49-F238E27FC236}">
                <a16:creationId xmlns:a16="http://schemas.microsoft.com/office/drawing/2014/main" id="{E50D6ACA-6506-4F12-8302-8319790B1EB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5A8F1A-9091-42B9-9702-294FD121EA5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71978701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Lst>
  <mc:AlternateContent xmlns:mc="http://schemas.openxmlformats.org/markup-compatibility/2006" xmlns:p14="http://schemas.microsoft.com/office/powerpoint/2010/main">
    <mc:Choice Requires="p14">
      <p:transition p14:dur="10"/>
    </mc:Choice>
    <mc:Fallback xmlns="">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Layout" Target="../slideLayouts/slideLayout3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38.xml"/><Relationship Id="rId5" Type="http://schemas.openxmlformats.org/officeDocument/2006/relationships/image" Target="../media/image18.jp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FA5F38-AC86-4DFA-AC06-30EF39D9741F}"/>
              </a:ext>
            </a:extLst>
          </p:cNvPr>
          <p:cNvSpPr txBox="1"/>
          <p:nvPr/>
        </p:nvSpPr>
        <p:spPr>
          <a:xfrm>
            <a:off x="921544" y="585788"/>
            <a:ext cx="4136231" cy="1200329"/>
          </a:xfrm>
          <a:prstGeom prst="rect">
            <a:avLst/>
          </a:prstGeom>
          <a:noFill/>
        </p:spPr>
        <p:txBody>
          <a:bodyPr wrap="square" rtlCol="0">
            <a:spAutoFit/>
          </a:bodyPr>
          <a:lstStyle/>
          <a:p>
            <a:pPr defTabSz="685800">
              <a:buClrTx/>
            </a:pPr>
            <a:r>
              <a:rPr lang="en-IN" sz="7200" b="1" kern="1200" dirty="0">
                <a:solidFill>
                  <a:prstClr val="white"/>
                </a:solidFill>
                <a:latin typeface="Calibri" panose="020F0502020204030204"/>
                <a:ea typeface="+mn-ea"/>
                <a:cs typeface="+mn-cs"/>
              </a:rPr>
              <a:t>OIL SPILL</a:t>
            </a:r>
          </a:p>
        </p:txBody>
      </p:sp>
      <p:sp>
        <p:nvSpPr>
          <p:cNvPr id="5" name="TextBox 4">
            <a:extLst>
              <a:ext uri="{FF2B5EF4-FFF2-40B4-BE49-F238E27FC236}">
                <a16:creationId xmlns:a16="http://schemas.microsoft.com/office/drawing/2014/main" id="{4B4B01B1-A1DA-419A-B15D-604CE727B180}"/>
              </a:ext>
            </a:extLst>
          </p:cNvPr>
          <p:cNvSpPr txBox="1"/>
          <p:nvPr/>
        </p:nvSpPr>
        <p:spPr>
          <a:xfrm>
            <a:off x="992981" y="1566825"/>
            <a:ext cx="5379244" cy="369332"/>
          </a:xfrm>
          <a:prstGeom prst="rect">
            <a:avLst/>
          </a:prstGeom>
          <a:noFill/>
        </p:spPr>
        <p:txBody>
          <a:bodyPr wrap="square" rtlCol="0">
            <a:spAutoFit/>
          </a:bodyPr>
          <a:lstStyle/>
          <a:p>
            <a:pPr defTabSz="685800">
              <a:buClrTx/>
            </a:pPr>
            <a:r>
              <a:rPr lang="en-IN" sz="1800" b="1" kern="1200" dirty="0">
                <a:solidFill>
                  <a:prstClr val="white"/>
                </a:solidFill>
                <a:latin typeface="Calibri" panose="020F0502020204030204"/>
                <a:ea typeface="+mn-ea"/>
                <a:cs typeface="+mn-cs"/>
              </a:rPr>
              <a:t>ENVIRONMENTAL SCIENCE MINOR ACTIVITY</a:t>
            </a:r>
          </a:p>
        </p:txBody>
      </p:sp>
      <p:sp>
        <p:nvSpPr>
          <p:cNvPr id="7" name="TextBox 6">
            <a:extLst>
              <a:ext uri="{FF2B5EF4-FFF2-40B4-BE49-F238E27FC236}">
                <a16:creationId xmlns:a16="http://schemas.microsoft.com/office/drawing/2014/main" id="{E1D56B72-B4CA-40CF-937A-7852101B8A74}"/>
              </a:ext>
            </a:extLst>
          </p:cNvPr>
          <p:cNvSpPr txBox="1"/>
          <p:nvPr/>
        </p:nvSpPr>
        <p:spPr>
          <a:xfrm>
            <a:off x="6812280" y="3983356"/>
            <a:ext cx="2331720" cy="1015663"/>
          </a:xfrm>
          <a:prstGeom prst="rect">
            <a:avLst/>
          </a:prstGeom>
          <a:noFill/>
        </p:spPr>
        <p:txBody>
          <a:bodyPr wrap="square" rtlCol="0">
            <a:spAutoFit/>
          </a:bodyPr>
          <a:lstStyle/>
          <a:p>
            <a:pPr algn="just" defTabSz="685800">
              <a:buClrTx/>
            </a:pPr>
            <a:r>
              <a:rPr lang="en-IN" sz="1200" b="1" kern="1200" dirty="0">
                <a:solidFill>
                  <a:prstClr val="white"/>
                </a:solidFill>
                <a:latin typeface="Calibri" panose="020F0502020204030204" pitchFamily="34" charset="0"/>
                <a:ea typeface="+mn-ea"/>
                <a:cs typeface="Calibri" panose="020F0502020204030204" pitchFamily="34" charset="0"/>
              </a:rPr>
              <a:t>Ananya Prasad:20BCE10093</a:t>
            </a:r>
          </a:p>
          <a:p>
            <a:pPr algn="just" defTabSz="685800">
              <a:buClrTx/>
            </a:pPr>
            <a:r>
              <a:rPr lang="en-IN" sz="1200" b="1" kern="1200" dirty="0">
                <a:solidFill>
                  <a:prstClr val="white"/>
                </a:solidFill>
                <a:latin typeface="Calibri" panose="020F0502020204030204" pitchFamily="34" charset="0"/>
                <a:ea typeface="+mn-ea"/>
                <a:cs typeface="Calibri" panose="020F0502020204030204" pitchFamily="34" charset="0"/>
              </a:rPr>
              <a:t>Nishant Verma:20BCG10094</a:t>
            </a:r>
          </a:p>
          <a:p>
            <a:pPr algn="just" defTabSz="685800">
              <a:buClrTx/>
            </a:pPr>
            <a:r>
              <a:rPr lang="en-IN" sz="1200" b="1" kern="1200" dirty="0">
                <a:solidFill>
                  <a:prstClr val="white"/>
                </a:solidFill>
                <a:latin typeface="Calibri" panose="020F0502020204030204" pitchFamily="34" charset="0"/>
                <a:ea typeface="+mn-ea"/>
                <a:cs typeface="Calibri" panose="020F0502020204030204" pitchFamily="34" charset="0"/>
              </a:rPr>
              <a:t>Amit Verma:20BCE10115</a:t>
            </a:r>
          </a:p>
          <a:p>
            <a:pPr algn="just" defTabSz="685800">
              <a:buClrTx/>
            </a:pPr>
            <a:r>
              <a:rPr lang="en-IN" sz="1200" b="1" kern="1200" dirty="0" err="1">
                <a:solidFill>
                  <a:prstClr val="white"/>
                </a:solidFill>
                <a:latin typeface="Calibri" panose="020F0502020204030204" pitchFamily="34" charset="0"/>
                <a:ea typeface="+mn-ea"/>
                <a:cs typeface="Calibri" panose="020F0502020204030204" pitchFamily="34" charset="0"/>
              </a:rPr>
              <a:t>Navdha</a:t>
            </a:r>
            <a:r>
              <a:rPr lang="en-IN" sz="1200" b="1" kern="1200" dirty="0">
                <a:solidFill>
                  <a:prstClr val="white"/>
                </a:solidFill>
                <a:latin typeface="Calibri" panose="020F0502020204030204" pitchFamily="34" charset="0"/>
                <a:ea typeface="+mn-ea"/>
                <a:cs typeface="Calibri" panose="020F0502020204030204" pitchFamily="34" charset="0"/>
              </a:rPr>
              <a:t> Kadian:20BCE10336</a:t>
            </a:r>
          </a:p>
          <a:p>
            <a:pPr algn="just" defTabSz="685800">
              <a:buClrTx/>
            </a:pPr>
            <a:r>
              <a:rPr lang="en-IN" sz="1200" b="1" kern="1200" dirty="0">
                <a:solidFill>
                  <a:prstClr val="white"/>
                </a:solidFill>
                <a:latin typeface="Calibri" panose="020F0502020204030204" pitchFamily="34" charset="0"/>
                <a:ea typeface="+mn-ea"/>
                <a:cs typeface="Calibri" panose="020F0502020204030204" pitchFamily="34" charset="0"/>
              </a:rPr>
              <a:t>Kaustubh Chimote:20BCE10387</a:t>
            </a:r>
          </a:p>
        </p:txBody>
      </p:sp>
    </p:spTree>
    <p:extLst>
      <p:ext uri="{BB962C8B-B14F-4D97-AF65-F5344CB8AC3E}">
        <p14:creationId xmlns:p14="http://schemas.microsoft.com/office/powerpoint/2010/main" val="4055679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7000"/>
            <a:lum/>
          </a:blip>
          <a:srcRect/>
          <a:stretch>
            <a:fillRect t="-4000" b="-4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BABE048-83FC-465A-B9D2-26DA4E45DDF0}"/>
              </a:ext>
            </a:extLst>
          </p:cNvPr>
          <p:cNvSpPr>
            <a:spLocks noGrp="1"/>
          </p:cNvSpPr>
          <p:nvPr>
            <p:ph type="subTitle" idx="1"/>
          </p:nvPr>
        </p:nvSpPr>
        <p:spPr>
          <a:xfrm>
            <a:off x="51621" y="222273"/>
            <a:ext cx="9092380" cy="5081025"/>
          </a:xfrm>
        </p:spPr>
        <p:txBody>
          <a:bodyPr>
            <a:normAutofit fontScale="92500" lnSpcReduction="10000"/>
          </a:bodyPr>
          <a:lstStyle/>
          <a:p>
            <a:pPr algn="just"/>
            <a:r>
              <a:rPr lang="en-US" sz="1500" dirty="0">
                <a:solidFill>
                  <a:srgbClr val="111111"/>
                </a:solidFill>
                <a:latin typeface="SourceSansPro"/>
              </a:rPr>
              <a:t>It was Largest accidental spill in the world.</a:t>
            </a:r>
          </a:p>
          <a:p>
            <a:pPr algn="just"/>
            <a:r>
              <a:rPr lang="en-US" sz="1500" dirty="0">
                <a:solidFill>
                  <a:srgbClr val="111111"/>
                </a:solidFill>
                <a:latin typeface="SourceSansPro"/>
              </a:rPr>
              <a:t>The well spilled 3.19 million barrels of oil into the waters of the Gulf and onto the shorelines of Florida, Alabama, Mississippi, Louisiana, and Texas.</a:t>
            </a:r>
          </a:p>
          <a:p>
            <a:pPr marL="257175" indent="-257175" algn="just">
              <a:buFont typeface="Wingdings" panose="05000000000000000000" pitchFamily="2" charset="2"/>
              <a:buChar char="Ø"/>
            </a:pPr>
            <a:r>
              <a:rPr lang="en-US" sz="1950" b="1" dirty="0">
                <a:solidFill>
                  <a:srgbClr val="111111"/>
                </a:solidFill>
                <a:latin typeface="SourceSansPro"/>
              </a:rPr>
              <a:t>CAUSE</a:t>
            </a:r>
            <a:r>
              <a:rPr lang="en-US" sz="1500" b="1" dirty="0">
                <a:solidFill>
                  <a:srgbClr val="111111"/>
                </a:solidFill>
                <a:latin typeface="SourceSansPro"/>
              </a:rPr>
              <a:t>:</a:t>
            </a:r>
          </a:p>
          <a:p>
            <a:pPr marL="214313" indent="-214313" algn="just">
              <a:buFont typeface="Wingdings" panose="05000000000000000000" pitchFamily="2" charset="2"/>
              <a:buChar char="v"/>
            </a:pPr>
            <a:r>
              <a:rPr lang="en-US" sz="1500" dirty="0">
                <a:solidFill>
                  <a:srgbClr val="111111"/>
                </a:solidFill>
                <a:latin typeface="SourceSansPro"/>
              </a:rPr>
              <a:t>Explosion in British Petroleum's Deepwater Horizon oil drilling rig in the Gulf of Mexico on April 20, 2010. </a:t>
            </a:r>
          </a:p>
          <a:p>
            <a:pPr marL="257175" indent="-257175" algn="just">
              <a:buFont typeface="Wingdings" panose="05000000000000000000" pitchFamily="2" charset="2"/>
              <a:buChar char="Ø"/>
            </a:pPr>
            <a:r>
              <a:rPr lang="en-US" sz="1950" b="1" dirty="0">
                <a:solidFill>
                  <a:srgbClr val="111111"/>
                </a:solidFill>
                <a:latin typeface="SourceSansPro"/>
              </a:rPr>
              <a:t>CLEANUP</a:t>
            </a:r>
            <a:r>
              <a:rPr lang="en-US" sz="1500" b="1" dirty="0">
                <a:solidFill>
                  <a:srgbClr val="111111"/>
                </a:solidFill>
                <a:latin typeface="SourceSansPro"/>
              </a:rPr>
              <a:t> </a:t>
            </a:r>
            <a:r>
              <a:rPr lang="en-US" sz="1950" b="1" dirty="0">
                <a:solidFill>
                  <a:srgbClr val="111111"/>
                </a:solidFill>
                <a:latin typeface="SourceSansPro"/>
              </a:rPr>
              <a:t>AND</a:t>
            </a:r>
            <a:r>
              <a:rPr lang="en-US" sz="1500" b="1" dirty="0">
                <a:solidFill>
                  <a:srgbClr val="111111"/>
                </a:solidFill>
                <a:latin typeface="SourceSansPro"/>
              </a:rPr>
              <a:t> </a:t>
            </a:r>
            <a:r>
              <a:rPr lang="en-US" sz="1950" b="1" dirty="0">
                <a:solidFill>
                  <a:srgbClr val="111111"/>
                </a:solidFill>
                <a:latin typeface="SourceSansPro"/>
              </a:rPr>
              <a:t>RESTORATION</a:t>
            </a:r>
            <a:r>
              <a:rPr lang="en-US" sz="1500" b="1" dirty="0">
                <a:solidFill>
                  <a:srgbClr val="111111"/>
                </a:solidFill>
                <a:latin typeface="SourceSansPro"/>
              </a:rPr>
              <a:t>:</a:t>
            </a:r>
          </a:p>
          <a:p>
            <a:pPr marL="128588" indent="-128588" algn="just">
              <a:buFont typeface="Wingdings" panose="05000000000000000000" pitchFamily="2" charset="2"/>
              <a:buChar char="v"/>
            </a:pPr>
            <a:r>
              <a:rPr lang="en-US" sz="1500" dirty="0">
                <a:latin typeface="Open Sans"/>
              </a:rPr>
              <a:t>Manually removed: </a:t>
            </a:r>
            <a:r>
              <a:rPr lang="en-US" sz="1500" dirty="0">
                <a:latin typeface="SourceSansPro"/>
              </a:rPr>
              <a:t>Sheen on </a:t>
            </a:r>
            <a:r>
              <a:rPr lang="en-US" sz="1500" dirty="0">
                <a:latin typeface="Open Sans"/>
              </a:rPr>
              <a:t>the state’s marshes and estuaries. Oil and tar balls had made landfall on the beaches of Mississippi, Alabama, and Florida. In all, an estimated 1,100 miles (1,770 km) of shoreline were polluted.</a:t>
            </a:r>
          </a:p>
          <a:p>
            <a:pPr marL="128588" indent="-128588" algn="just">
              <a:buFont typeface="Wingdings" panose="05000000000000000000" pitchFamily="2" charset="2"/>
              <a:buChar char="v"/>
            </a:pPr>
            <a:r>
              <a:rPr lang="en-IN" sz="1500" dirty="0">
                <a:latin typeface="Open Sans"/>
              </a:rPr>
              <a:t>Skimmers: </a:t>
            </a:r>
            <a:r>
              <a:rPr lang="en-US" sz="1500" dirty="0">
                <a:latin typeface="Open Sans"/>
              </a:rPr>
              <a:t>Boats that skim spilled oil from the water's surface, through the slick. Only about 2-4 percent of the oil was recovered by using skimming.</a:t>
            </a:r>
          </a:p>
          <a:p>
            <a:pPr marL="128588" indent="-128588" algn="just">
              <a:buFont typeface="Wingdings" panose="05000000000000000000" pitchFamily="2" charset="2"/>
              <a:buChar char="v"/>
            </a:pPr>
            <a:r>
              <a:rPr lang="en-US" sz="1500" dirty="0">
                <a:latin typeface="Open Sans"/>
              </a:rPr>
              <a:t>Sorbents: Absorbs and adsorbs oil. They come in three main types: natural organic materials like peat moss, straw, hay, and sawdust; natural inorganic materials like clay, volcanic ash, sand, or vermiculite; and synthetic sorbents made of materials similar to plastic like polyurethane, polypropylene, and polyethylene.</a:t>
            </a:r>
          </a:p>
          <a:p>
            <a:pPr marL="128588" indent="-128588" algn="just">
              <a:buFont typeface="Wingdings" panose="05000000000000000000" pitchFamily="2" charset="2"/>
              <a:buChar char="v"/>
            </a:pPr>
            <a:r>
              <a:rPr lang="en-IN" sz="1500" dirty="0">
                <a:latin typeface="Open Sans"/>
              </a:rPr>
              <a:t>Burning:</a:t>
            </a:r>
            <a:r>
              <a:rPr lang="en-US" sz="1500" dirty="0">
                <a:latin typeface="Open Sans"/>
              </a:rPr>
              <a:t> Another option was to burn the oil away. About 5 to 6 percent of the oil from the Deepwater Horizon oil spill was removed by controlled burning.</a:t>
            </a:r>
            <a:endParaRPr lang="en-US" sz="1500" b="1" dirty="0">
              <a:latin typeface="SourceSansPro"/>
            </a:endParaRPr>
          </a:p>
          <a:p>
            <a:pPr marL="128588" indent="-128588" algn="just">
              <a:buFont typeface="Wingdings" panose="05000000000000000000" pitchFamily="2" charset="2"/>
              <a:buChar char="v"/>
            </a:pPr>
            <a:r>
              <a:rPr lang="en-IN" sz="1500" dirty="0">
                <a:latin typeface="Open Sans"/>
              </a:rPr>
              <a:t>Dispersants: </a:t>
            </a:r>
            <a:r>
              <a:rPr lang="en-US" sz="1500" dirty="0">
                <a:latin typeface="Open Sans"/>
              </a:rPr>
              <a:t>Chemicals that break down the oil into smaller particles that mix with water more easily—to prevent them from forming. The clean-up workers treated the oil with over 1.4 million gallons of various chemical dispersants.</a:t>
            </a:r>
          </a:p>
          <a:p>
            <a:pPr marL="128588" indent="-128588" algn="just">
              <a:buFont typeface="Wingdings" panose="05000000000000000000" pitchFamily="2" charset="2"/>
              <a:buChar char="v"/>
            </a:pPr>
            <a:r>
              <a:rPr lang="en-IN" sz="1500" dirty="0">
                <a:latin typeface="Open Sans"/>
              </a:rPr>
              <a:t>Even after all the clean-up efforts, there are still traces of oil available.                                                                                                        </a:t>
            </a:r>
          </a:p>
          <a:p>
            <a:pPr algn="just"/>
            <a:r>
              <a:rPr lang="en-US" sz="1500" dirty="0">
                <a:latin typeface="Open Sans"/>
              </a:rPr>
              <a:t> 									</a:t>
            </a:r>
            <a:r>
              <a:rPr lang="en-US" sz="1500" dirty="0">
                <a:solidFill>
                  <a:schemeClr val="accent6">
                    <a:lumMod val="50000"/>
                  </a:schemeClr>
                </a:solidFill>
                <a:latin typeface="Open Sans"/>
              </a:rPr>
              <a:t>SOURCE : Britannica, epa.gov</a:t>
            </a:r>
            <a:endParaRPr lang="en-US" sz="1500" dirty="0">
              <a:solidFill>
                <a:schemeClr val="accent6">
                  <a:lumMod val="50000"/>
                </a:schemeClr>
              </a:solidFill>
              <a:latin typeface="SourceSansPro"/>
            </a:endParaRPr>
          </a:p>
          <a:p>
            <a:pPr algn="just"/>
            <a:endParaRPr lang="en-US" sz="1200" dirty="0">
              <a:solidFill>
                <a:srgbClr val="111111"/>
              </a:solidFill>
              <a:latin typeface="SourceSansPro"/>
            </a:endParaRPr>
          </a:p>
        </p:txBody>
      </p:sp>
    </p:spTree>
    <p:extLst>
      <p:ext uri="{BB962C8B-B14F-4D97-AF65-F5344CB8AC3E}">
        <p14:creationId xmlns:p14="http://schemas.microsoft.com/office/powerpoint/2010/main" val="2211110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4000" b="-34000"/>
          </a:stretch>
        </a:blipFill>
        <a:effectLst/>
      </p:bgPr>
    </p:bg>
    <p:spTree>
      <p:nvGrpSpPr>
        <p:cNvPr id="1" name=""/>
        <p:cNvGrpSpPr/>
        <p:nvPr/>
      </p:nvGrpSpPr>
      <p:grpSpPr>
        <a:xfrm>
          <a:off x="0" y="0"/>
          <a:ext cx="0" cy="0"/>
          <a:chOff x="0" y="0"/>
          <a:chExt cx="0" cy="0"/>
        </a:xfrm>
      </p:grpSpPr>
      <p:pic>
        <p:nvPicPr>
          <p:cNvPr id="2" name="WhatsApp Video 2020-10-26 at 6.48.19 PM">
            <a:hlinkClick r:id="" action="ppaction://media"/>
            <a:extLst>
              <a:ext uri="{FF2B5EF4-FFF2-40B4-BE49-F238E27FC236}">
                <a16:creationId xmlns:a16="http://schemas.microsoft.com/office/drawing/2014/main" id="{65EAD26B-C928-4730-9DC5-B0AB085E88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7288" y="453390"/>
            <a:ext cx="8369423" cy="4114800"/>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14B0081A-F4C4-44FE-A78D-AD3861FC635E}"/>
              </a:ext>
            </a:extLst>
          </p:cNvPr>
          <p:cNvSpPr txBox="1"/>
          <p:nvPr/>
        </p:nvSpPr>
        <p:spPr>
          <a:xfrm>
            <a:off x="6480699" y="79899"/>
            <a:ext cx="2567866" cy="300082"/>
          </a:xfrm>
          <a:prstGeom prst="rect">
            <a:avLst/>
          </a:prstGeom>
          <a:noFill/>
        </p:spPr>
        <p:txBody>
          <a:bodyPr wrap="square" rtlCol="0">
            <a:spAutoFit/>
          </a:bodyPr>
          <a:lstStyle/>
          <a:p>
            <a:pPr defTabSz="685800">
              <a:buClrTx/>
            </a:pPr>
            <a:r>
              <a:rPr lang="en-IN" sz="1350" kern="1200" dirty="0">
                <a:solidFill>
                  <a:prstClr val="white"/>
                </a:solidFill>
                <a:latin typeface="Calibri" panose="020F0502020204030204"/>
                <a:ea typeface="+mn-ea"/>
                <a:cs typeface="+mn-cs"/>
              </a:rPr>
              <a:t>Source: YouTube-NOAA Fisheries</a:t>
            </a:r>
          </a:p>
        </p:txBody>
      </p:sp>
    </p:spTree>
    <p:extLst>
      <p:ext uri="{BB962C8B-B14F-4D97-AF65-F5344CB8AC3E}">
        <p14:creationId xmlns:p14="http://schemas.microsoft.com/office/powerpoint/2010/main" val="1348629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59756">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0000"/>
            <a:lum/>
          </a:blip>
          <a:srcRect/>
          <a:stretch>
            <a:fillRect t="-34000" b="-34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899F1-CAAD-4CC8-AE9E-773FDE0671B9}"/>
              </a:ext>
            </a:extLst>
          </p:cNvPr>
          <p:cNvSpPr txBox="1"/>
          <p:nvPr/>
        </p:nvSpPr>
        <p:spPr>
          <a:xfrm>
            <a:off x="1110" y="0"/>
            <a:ext cx="5798228" cy="5216813"/>
          </a:xfrm>
          <a:prstGeom prst="rect">
            <a:avLst/>
          </a:prstGeom>
          <a:noFill/>
        </p:spPr>
        <p:txBody>
          <a:bodyPr wrap="square">
            <a:spAutoFit/>
          </a:bodyPr>
          <a:lstStyle/>
          <a:p>
            <a:pPr marL="214313" indent="-214313" algn="just" defTabSz="685800">
              <a:buClrTx/>
              <a:buFont typeface="Wingdings" panose="05000000000000000000" pitchFamily="2" charset="2"/>
              <a:buChar char="Ø"/>
            </a:pPr>
            <a:r>
              <a:rPr lang="en-US" sz="1800" b="1" kern="1200" dirty="0">
                <a:solidFill>
                  <a:srgbClr val="111111"/>
                </a:solidFill>
                <a:latin typeface="SourceSansPro"/>
                <a:ea typeface="+mn-ea"/>
                <a:cs typeface="+mn-cs"/>
              </a:rPr>
              <a:t>EFFECTS:</a:t>
            </a:r>
            <a:endParaRPr lang="en-US" sz="1800" kern="1200" dirty="0">
              <a:solidFill>
                <a:srgbClr val="111111"/>
              </a:solidFill>
              <a:latin typeface="SourceSansPro"/>
              <a:ea typeface="+mn-ea"/>
              <a:cs typeface="+mn-cs"/>
            </a:endParaRPr>
          </a:p>
          <a:p>
            <a:pPr marL="214313" indent="-214313" algn="just" defTabSz="685800">
              <a:buClrTx/>
              <a:buFont typeface="Wingdings" panose="05000000000000000000" pitchFamily="2" charset="2"/>
              <a:buChar char="v"/>
            </a:pPr>
            <a:r>
              <a:rPr lang="en-US" sz="1350" kern="1200" dirty="0">
                <a:solidFill>
                  <a:srgbClr val="111111"/>
                </a:solidFill>
                <a:latin typeface="SourceSansPro"/>
                <a:ea typeface="+mn-ea"/>
                <a:cs typeface="+mn-cs"/>
              </a:rPr>
              <a:t>That explosion resulted in 11 deaths and the release of millions of barrels of crude into the Gulf over 87 days. The well was capped on July 15, 2010.</a:t>
            </a:r>
          </a:p>
          <a:p>
            <a:pPr marL="214313" indent="-214313" algn="just" defTabSz="685800">
              <a:buClrTx/>
              <a:buFont typeface="Wingdings" panose="05000000000000000000" pitchFamily="2" charset="2"/>
              <a:buChar char="v"/>
            </a:pPr>
            <a:r>
              <a:rPr lang="en-US" sz="1350" kern="1200" dirty="0">
                <a:solidFill>
                  <a:srgbClr val="111111"/>
                </a:solidFill>
                <a:latin typeface="SourceSansPro"/>
                <a:ea typeface="+mn-ea"/>
                <a:cs typeface="+mn-cs"/>
              </a:rPr>
              <a:t>The spill devastated the invertebrates, fishing and tourism industries of the Gulf Coast region.</a:t>
            </a:r>
          </a:p>
          <a:p>
            <a:pPr marL="214313" indent="-214313" algn="just" defTabSz="685800">
              <a:buClrTx/>
              <a:buFont typeface="Wingdings" panose="05000000000000000000" pitchFamily="2" charset="2"/>
              <a:buChar char="v"/>
            </a:pPr>
            <a:r>
              <a:rPr lang="en-US" sz="1350" kern="1200" dirty="0">
                <a:solidFill>
                  <a:srgbClr val="1A202C"/>
                </a:solidFill>
                <a:latin typeface="Calibri" panose="020F0502020204030204"/>
                <a:ea typeface="+mn-ea"/>
                <a:cs typeface="+mn-cs"/>
              </a:rPr>
              <a:t>Over 8,000 animals (birds, turtles, mammals) were reported dead just 6 months after the spill, including many that were already on the endangered species list. Strandlines of both dolphins and sea turtles increased and  up to 167,600 turtles die because of the spill.</a:t>
            </a:r>
            <a:endParaRPr lang="en-US" sz="1350" kern="1200" dirty="0">
              <a:solidFill>
                <a:srgbClr val="111111"/>
              </a:solidFill>
              <a:latin typeface="Calibri" panose="020F0502020204030204"/>
              <a:ea typeface="+mn-ea"/>
              <a:cs typeface="+mn-cs"/>
            </a:endParaRPr>
          </a:p>
          <a:p>
            <a:pPr marL="214313" indent="-214313" algn="just" defTabSz="685800">
              <a:buClrTx/>
              <a:buFont typeface="Wingdings" panose="05000000000000000000" pitchFamily="2" charset="2"/>
              <a:buChar char="v"/>
            </a:pPr>
            <a:r>
              <a:rPr lang="en-US" sz="1350" kern="1200" dirty="0">
                <a:solidFill>
                  <a:srgbClr val="111111"/>
                </a:solidFill>
                <a:latin typeface="SourceSansPro"/>
                <a:ea typeface="+mn-ea"/>
                <a:cs typeface="+mn-cs"/>
              </a:rPr>
              <a:t>Reduced marine oxygen levels., Oil fell on the ocean floor, remained in the food chain for a very long time.</a:t>
            </a:r>
          </a:p>
          <a:p>
            <a:pPr marL="214313" indent="-214313" algn="just" defTabSz="685800">
              <a:buClrTx/>
              <a:buFont typeface="Wingdings" panose="05000000000000000000" pitchFamily="2" charset="2"/>
              <a:buChar char="v"/>
            </a:pPr>
            <a:r>
              <a:rPr lang="en-US" sz="1350" kern="1200" dirty="0">
                <a:solidFill>
                  <a:srgbClr val="373A3E"/>
                </a:solidFill>
                <a:latin typeface="Open Sans"/>
                <a:ea typeface="+mn-ea"/>
                <a:cs typeface="+mn-cs"/>
              </a:rPr>
              <a:t>Life in the deep sea was exposed to the dispersant-oil mixture. Any bits of the mixture that didn't get broken down would then get buried in coastal and deep-sea sediments, where its breakdown slowed.</a:t>
            </a:r>
          </a:p>
          <a:p>
            <a:pPr marL="214313" indent="-214313" algn="just" defTabSz="685800">
              <a:buClrTx/>
              <a:buFont typeface="Wingdings" panose="05000000000000000000" pitchFamily="2" charset="2"/>
              <a:buChar char="v"/>
            </a:pPr>
            <a:r>
              <a:rPr lang="en-US" sz="1350" kern="1200" dirty="0">
                <a:solidFill>
                  <a:prstClr val="black"/>
                </a:solidFill>
                <a:latin typeface="Calibri" panose="020F0502020204030204"/>
                <a:ea typeface="+mn-ea"/>
                <a:cs typeface="+mn-cs"/>
              </a:rPr>
              <a:t>A formal civil and criminal investigation into the spill was initiated in June 2010 by the U.S. Department of Justice (DOJ).</a:t>
            </a:r>
          </a:p>
          <a:p>
            <a:pPr marL="214313" indent="-214313" algn="just" defTabSz="685800">
              <a:buClrTx/>
              <a:buFont typeface="Wingdings" panose="05000000000000000000" pitchFamily="2" charset="2"/>
              <a:buChar char="v"/>
            </a:pPr>
            <a:endParaRPr lang="en-US" sz="1350" kern="1200" dirty="0">
              <a:solidFill>
                <a:prstClr val="black"/>
              </a:solidFill>
              <a:latin typeface="Calibri" panose="020F0502020204030204"/>
              <a:ea typeface="+mn-ea"/>
              <a:cs typeface="+mn-cs"/>
            </a:endParaRPr>
          </a:p>
          <a:p>
            <a:pPr marL="214313" indent="-214313" algn="just" defTabSz="685800">
              <a:buClrTx/>
              <a:buFont typeface="Wingdings" panose="05000000000000000000" pitchFamily="2" charset="2"/>
              <a:buChar char="Ø"/>
            </a:pPr>
            <a:r>
              <a:rPr lang="en-US" sz="1800" b="1" kern="1200" dirty="0">
                <a:solidFill>
                  <a:prstClr val="black"/>
                </a:solidFill>
                <a:latin typeface="Calibri" panose="020F0502020204030204"/>
                <a:ea typeface="+mn-ea"/>
                <a:cs typeface="+mn-cs"/>
              </a:rPr>
              <a:t>CONCLUSION:</a:t>
            </a:r>
            <a:endParaRPr lang="en-US" sz="1800" kern="1200" dirty="0">
              <a:solidFill>
                <a:prstClr val="black"/>
              </a:solidFill>
              <a:latin typeface="Calibri" panose="020F0502020204030204"/>
              <a:ea typeface="+mn-ea"/>
              <a:cs typeface="+mn-cs"/>
            </a:endParaRPr>
          </a:p>
          <a:p>
            <a:pPr marL="214313" indent="-214313" algn="just" defTabSz="685800">
              <a:buClrTx/>
              <a:buFont typeface="Wingdings" panose="05000000000000000000" pitchFamily="2" charset="2"/>
              <a:buChar char="v"/>
            </a:pPr>
            <a:r>
              <a:rPr lang="en-US" sz="1350" kern="1200" dirty="0">
                <a:solidFill>
                  <a:srgbClr val="333333"/>
                </a:solidFill>
                <a:latin typeface="+mn-lt"/>
                <a:ea typeface="+mn-ea"/>
                <a:cs typeface="+mn-cs"/>
              </a:rPr>
              <a:t>The spill opened many people’s eyes to the risks of drilling for oil in one of the most ecologically rich, culturally important, and economically valuable parts of the world. It made people realize how difficult a situation can become if not worked out properly. They started to conserve resources and care for the habitat.                         </a:t>
            </a:r>
            <a:r>
              <a:rPr lang="en-US" sz="1350" kern="1200" dirty="0">
                <a:solidFill>
                  <a:srgbClr val="333333"/>
                </a:solidFill>
                <a:latin typeface="Georgia" panose="02040502050405020303" pitchFamily="18" charset="0"/>
                <a:ea typeface="+mn-ea"/>
                <a:cs typeface="+mn-cs"/>
              </a:rPr>
              <a:t>                  </a:t>
            </a:r>
          </a:p>
          <a:p>
            <a:pPr algn="just" defTabSz="685800">
              <a:buClrTx/>
            </a:pPr>
            <a:r>
              <a:rPr lang="en-US" sz="1350" kern="1200" dirty="0">
                <a:solidFill>
                  <a:srgbClr val="333333"/>
                </a:solidFill>
                <a:latin typeface="Georgia" panose="02040502050405020303" pitchFamily="18" charset="0"/>
                <a:ea typeface="+mn-ea"/>
                <a:cs typeface="+mn-cs"/>
              </a:rPr>
              <a:t>				</a:t>
            </a:r>
            <a:r>
              <a:rPr lang="en-US" sz="1350" kern="1200" dirty="0">
                <a:solidFill>
                  <a:srgbClr val="70AD47">
                    <a:lumMod val="50000"/>
                  </a:srgbClr>
                </a:solidFill>
                <a:latin typeface="Georgia" panose="02040502050405020303" pitchFamily="18" charset="0"/>
                <a:ea typeface="+mn-ea"/>
                <a:cs typeface="+mn-cs"/>
              </a:rPr>
              <a:t>               SOURCE: epa.gov, Britannica</a:t>
            </a:r>
          </a:p>
        </p:txBody>
      </p:sp>
      <p:pic>
        <p:nvPicPr>
          <p:cNvPr id="5" name="Picture 4">
            <a:extLst>
              <a:ext uri="{FF2B5EF4-FFF2-40B4-BE49-F238E27FC236}">
                <a16:creationId xmlns:a16="http://schemas.microsoft.com/office/drawing/2014/main" id="{F614DEF2-461D-4E1B-B099-23E5A9FD6BB9}"/>
              </a:ext>
            </a:extLst>
          </p:cNvPr>
          <p:cNvPicPr>
            <a:picLocks noChangeAspect="1"/>
          </p:cNvPicPr>
          <p:nvPr/>
        </p:nvPicPr>
        <p:blipFill>
          <a:blip r:embed="rId3"/>
          <a:stretch>
            <a:fillRect/>
          </a:stretch>
        </p:blipFill>
        <p:spPr>
          <a:xfrm>
            <a:off x="5899213" y="0"/>
            <a:ext cx="3243678" cy="2436015"/>
          </a:xfrm>
          <a:prstGeom prst="rect">
            <a:avLst/>
          </a:prstGeom>
        </p:spPr>
      </p:pic>
      <p:pic>
        <p:nvPicPr>
          <p:cNvPr id="8" name="Picture 7">
            <a:extLst>
              <a:ext uri="{FF2B5EF4-FFF2-40B4-BE49-F238E27FC236}">
                <a16:creationId xmlns:a16="http://schemas.microsoft.com/office/drawing/2014/main" id="{1C6664E2-7488-47BE-B65D-C7B108819B9E}"/>
              </a:ext>
            </a:extLst>
          </p:cNvPr>
          <p:cNvPicPr>
            <a:picLocks noChangeAspect="1"/>
          </p:cNvPicPr>
          <p:nvPr/>
        </p:nvPicPr>
        <p:blipFill>
          <a:blip r:embed="rId4"/>
          <a:stretch>
            <a:fillRect/>
          </a:stretch>
        </p:blipFill>
        <p:spPr>
          <a:xfrm>
            <a:off x="5899212" y="2436016"/>
            <a:ext cx="3243678" cy="2707485"/>
          </a:xfrm>
          <a:prstGeom prst="rect">
            <a:avLst/>
          </a:prstGeom>
        </p:spPr>
      </p:pic>
    </p:spTree>
    <p:extLst>
      <p:ext uri="{BB962C8B-B14F-4D97-AF65-F5344CB8AC3E}">
        <p14:creationId xmlns:p14="http://schemas.microsoft.com/office/powerpoint/2010/main" val="2470900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2"/>
        <p:cNvGrpSpPr/>
        <p:nvPr/>
      </p:nvGrpSpPr>
      <p:grpSpPr>
        <a:xfrm>
          <a:off x="0" y="0"/>
          <a:ext cx="0" cy="0"/>
          <a:chOff x="0" y="0"/>
          <a:chExt cx="0" cy="0"/>
        </a:xfrm>
      </p:grpSpPr>
      <p:sp>
        <p:nvSpPr>
          <p:cNvPr id="313" name="Google Shape;313;p53"/>
          <p:cNvSpPr/>
          <p:nvPr/>
        </p:nvSpPr>
        <p:spPr>
          <a:xfrm>
            <a:off x="0" y="-3572"/>
            <a:ext cx="9144000" cy="5143499"/>
          </a:xfrm>
          <a:prstGeom prst="rect">
            <a:avLst/>
          </a:prstGeom>
          <a:blipFill dpi="0" rotWithShape="1">
            <a:blip r:embed="rId3">
              <a:alphaModFix amt="46000"/>
            </a:blip>
            <a:srcRect/>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lang="en-IN" sz="1400" b="0" i="0" u="none" strike="noStrike" cap="none" dirty="0">
              <a:solidFill>
                <a:schemeClr val="lt1"/>
              </a:solidFill>
              <a:latin typeface="Calibri"/>
              <a:ea typeface="Calibri"/>
              <a:cs typeface="Calibri"/>
              <a:sym typeface="Calibri"/>
            </a:endParaRPr>
          </a:p>
        </p:txBody>
      </p:sp>
      <p:sp>
        <p:nvSpPr>
          <p:cNvPr id="316" name="Google Shape;316;p53"/>
          <p:cNvSpPr txBox="1">
            <a:spLocks noGrp="1"/>
          </p:cNvSpPr>
          <p:nvPr>
            <p:ph type="body" idx="1"/>
          </p:nvPr>
        </p:nvSpPr>
        <p:spPr>
          <a:xfrm>
            <a:off x="142043" y="1453633"/>
            <a:ext cx="8372116" cy="2838688"/>
          </a:xfrm>
          <a:prstGeom prst="rect">
            <a:avLst/>
          </a:prstGeom>
          <a:noFill/>
          <a:ln>
            <a:noFill/>
          </a:ln>
        </p:spPr>
        <p:txBody>
          <a:bodyPr spcFirstLastPara="1" wrap="square" lIns="68575" tIns="34275" rIns="68575" bIns="34275" anchor="t" anchorCtr="0">
            <a:noAutofit/>
          </a:bodyPr>
          <a:lstStyle/>
          <a:p>
            <a:pPr marL="285750" lvl="0" indent="-285750" algn="just" rtl="0">
              <a:lnSpc>
                <a:spcPct val="80000"/>
              </a:lnSpc>
              <a:spcBef>
                <a:spcPts val="0"/>
              </a:spcBef>
              <a:spcAft>
                <a:spcPts val="0"/>
              </a:spcAft>
              <a:buClr>
                <a:schemeClr val="lt1"/>
              </a:buClr>
              <a:buSzPts val="1200"/>
              <a:buFont typeface="Wingdings" panose="05000000000000000000" pitchFamily="2" charset="2"/>
              <a:buChar char="v"/>
            </a:pPr>
            <a:r>
              <a:rPr lang="en" sz="1600" b="1" dirty="0">
                <a:solidFill>
                  <a:schemeClr val="tx1"/>
                </a:solidFill>
                <a:latin typeface="Calibri" panose="020F0502020204030204" pitchFamily="34" charset="0"/>
                <a:ea typeface="Times New Roman"/>
                <a:cs typeface="Calibri" panose="020F0502020204030204" pitchFamily="34" charset="0"/>
                <a:sym typeface="Times New Roman"/>
              </a:rPr>
              <a:t>Skimmers: </a:t>
            </a:r>
            <a:r>
              <a:rPr lang="en" sz="1600" dirty="0">
                <a:solidFill>
                  <a:schemeClr val="tx1"/>
                </a:solidFill>
                <a:latin typeface="Calibri" panose="020F0502020204030204" pitchFamily="34" charset="0"/>
                <a:ea typeface="Times New Roman"/>
                <a:cs typeface="Calibri" panose="020F0502020204030204" pitchFamily="34" charset="0"/>
                <a:sym typeface="Times New Roman"/>
              </a:rPr>
              <a:t>Skimmers are machines specially designed to suck up the oil from the water surface like a vacuum cleaner. They are used to physically separate the oil from the water so that it can be collected and processed for re-use.</a:t>
            </a:r>
            <a:endParaRPr sz="1600" dirty="0">
              <a:solidFill>
                <a:schemeClr val="tx1"/>
              </a:solidFill>
              <a:latin typeface="Calibri" panose="020F0502020204030204" pitchFamily="34" charset="0"/>
              <a:cs typeface="Calibri" panose="020F0502020204030204" pitchFamily="34" charset="0"/>
            </a:endParaRPr>
          </a:p>
          <a:p>
            <a:pPr marL="285750" lvl="0" indent="-285750" algn="just" rtl="0">
              <a:lnSpc>
                <a:spcPct val="80000"/>
              </a:lnSpc>
              <a:spcBef>
                <a:spcPts val="800"/>
              </a:spcBef>
              <a:spcAft>
                <a:spcPts val="0"/>
              </a:spcAft>
              <a:buClr>
                <a:schemeClr val="lt1"/>
              </a:buClr>
              <a:buSzPts val="1200"/>
              <a:buFont typeface="Wingdings" panose="05000000000000000000" pitchFamily="2" charset="2"/>
              <a:buChar char="v"/>
            </a:pPr>
            <a:r>
              <a:rPr lang="en" sz="1600" b="1" dirty="0">
                <a:solidFill>
                  <a:schemeClr val="tx1"/>
                </a:solidFill>
                <a:latin typeface="Calibri" panose="020F0502020204030204" pitchFamily="34" charset="0"/>
                <a:ea typeface="Times New Roman"/>
                <a:cs typeface="Calibri" panose="020F0502020204030204" pitchFamily="34" charset="0"/>
                <a:sym typeface="Times New Roman"/>
              </a:rPr>
              <a:t>Sorbents: </a:t>
            </a:r>
            <a:r>
              <a:rPr lang="en" sz="1600" dirty="0">
                <a:solidFill>
                  <a:schemeClr val="tx1"/>
                </a:solidFill>
                <a:latin typeface="Calibri" panose="020F0502020204030204" pitchFamily="34" charset="0"/>
                <a:ea typeface="Times New Roman"/>
                <a:cs typeface="Calibri" panose="020F0502020204030204" pitchFamily="34" charset="0"/>
                <a:sym typeface="Times New Roman"/>
              </a:rPr>
              <a:t>Sorbents are materials that soak up liquids by either or adsorption. Both these properties make the process of clean-up much easier. Materials commonly used as oil sorbents are hay, peat moss, straw or vermiculite</a:t>
            </a:r>
            <a:r>
              <a:rPr lang="en" sz="1600" dirty="0">
                <a:solidFill>
                  <a:schemeClr val="tx1"/>
                </a:solidFill>
                <a:latin typeface="Calibri" panose="020F0502020204030204" pitchFamily="34" charset="0"/>
                <a:cs typeface="Calibri" panose="020F0502020204030204" pitchFamily="34" charset="0"/>
              </a:rPr>
              <a:t>.</a:t>
            </a:r>
            <a:endParaRPr sz="1600" b="1" dirty="0">
              <a:solidFill>
                <a:schemeClr val="tx1"/>
              </a:solidFill>
              <a:latin typeface="Calibri" panose="020F0502020204030204" pitchFamily="34" charset="0"/>
              <a:ea typeface="Times New Roman"/>
              <a:cs typeface="Calibri" panose="020F0502020204030204" pitchFamily="34" charset="0"/>
              <a:sym typeface="Times New Roman"/>
            </a:endParaRPr>
          </a:p>
          <a:p>
            <a:pPr marL="285750" lvl="0" indent="-285750" algn="just" rtl="0">
              <a:lnSpc>
                <a:spcPct val="80000"/>
              </a:lnSpc>
              <a:spcBef>
                <a:spcPts val="800"/>
              </a:spcBef>
              <a:spcAft>
                <a:spcPts val="0"/>
              </a:spcAft>
              <a:buClr>
                <a:schemeClr val="lt1"/>
              </a:buClr>
              <a:buSzPts val="1200"/>
              <a:buFont typeface="Wingdings" panose="05000000000000000000" pitchFamily="2" charset="2"/>
              <a:buChar char="v"/>
            </a:pPr>
            <a:r>
              <a:rPr lang="en" sz="1600" b="1" dirty="0">
                <a:solidFill>
                  <a:schemeClr val="tx1"/>
                </a:solidFill>
                <a:latin typeface="Calibri" panose="020F0502020204030204" pitchFamily="34" charset="0"/>
                <a:ea typeface="Times New Roman"/>
                <a:cs typeface="Calibri" panose="020F0502020204030204" pitchFamily="34" charset="0"/>
                <a:sym typeface="Times New Roman"/>
              </a:rPr>
              <a:t>Burning In-situ: </a:t>
            </a:r>
            <a:r>
              <a:rPr lang="en" sz="1600" dirty="0">
                <a:solidFill>
                  <a:schemeClr val="tx1"/>
                </a:solidFill>
                <a:latin typeface="Calibri" panose="020F0502020204030204" pitchFamily="34" charset="0"/>
                <a:ea typeface="Times New Roman"/>
                <a:cs typeface="Calibri" panose="020F0502020204030204" pitchFamily="34" charset="0"/>
                <a:sym typeface="Times New Roman"/>
              </a:rPr>
              <a:t>In this method, the oil floating on the surface is ignited to burn it off. This in-situ burning of oil can effectively remove up to 98% of an oil spill, which is more than most of the other methods.</a:t>
            </a:r>
            <a:endParaRPr sz="1600" b="1" dirty="0">
              <a:solidFill>
                <a:schemeClr val="tx1"/>
              </a:solidFill>
              <a:latin typeface="Calibri" panose="020F0502020204030204" pitchFamily="34" charset="0"/>
              <a:ea typeface="Times New Roman"/>
              <a:cs typeface="Calibri" panose="020F0502020204030204" pitchFamily="34" charset="0"/>
              <a:sym typeface="Times New Roman"/>
            </a:endParaRPr>
          </a:p>
          <a:p>
            <a:pPr marL="285750" lvl="0" indent="-285750" algn="just" rtl="0">
              <a:lnSpc>
                <a:spcPct val="80000"/>
              </a:lnSpc>
              <a:spcBef>
                <a:spcPts val="800"/>
              </a:spcBef>
              <a:spcAft>
                <a:spcPts val="0"/>
              </a:spcAft>
              <a:buClr>
                <a:schemeClr val="lt1"/>
              </a:buClr>
              <a:buSzPts val="1400"/>
              <a:buFont typeface="Wingdings" panose="05000000000000000000" pitchFamily="2" charset="2"/>
              <a:buChar char="v"/>
            </a:pPr>
            <a:r>
              <a:rPr lang="en" sz="1600" b="1" dirty="0">
                <a:solidFill>
                  <a:schemeClr val="tx1"/>
                </a:solidFill>
                <a:latin typeface="Calibri" panose="020F0502020204030204" pitchFamily="34" charset="0"/>
                <a:ea typeface="Times New Roman"/>
                <a:cs typeface="Calibri" panose="020F0502020204030204" pitchFamily="34" charset="0"/>
                <a:sym typeface="Times New Roman"/>
              </a:rPr>
              <a:t>Hot Water and High-Pressure Washing: </a:t>
            </a:r>
            <a:r>
              <a:rPr lang="en" sz="1600" dirty="0">
                <a:solidFill>
                  <a:schemeClr val="tx1"/>
                </a:solidFill>
                <a:latin typeface="Calibri" panose="020F0502020204030204" pitchFamily="34" charset="0"/>
                <a:ea typeface="Times New Roman"/>
                <a:cs typeface="Calibri" panose="020F0502020204030204" pitchFamily="34" charset="0"/>
                <a:sym typeface="Times New Roman"/>
              </a:rPr>
              <a:t>Water heaters are used to heat up water to around 170°C, which is then sprayed by hand with high-pressure wands or nozzles. The oil is thus flushed to the water surface, which can be collected with skimmers or sorbents.</a:t>
            </a:r>
            <a:endParaRPr sz="1600" dirty="0">
              <a:solidFill>
                <a:schemeClr val="tx1"/>
              </a:solidFill>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8C14FA47-E047-4E2C-B440-E5DBE54AA6EC}"/>
              </a:ext>
            </a:extLst>
          </p:cNvPr>
          <p:cNvSpPr>
            <a:spLocks noGrp="1"/>
          </p:cNvSpPr>
          <p:nvPr>
            <p:ph type="title"/>
          </p:nvPr>
        </p:nvSpPr>
        <p:spPr>
          <a:xfrm>
            <a:off x="142043" y="182880"/>
            <a:ext cx="6761560" cy="762000"/>
          </a:xfrm>
        </p:spPr>
        <p:txBody>
          <a:bodyPr/>
          <a:lstStyle/>
          <a:p>
            <a:r>
              <a:rPr lang="en-IN" sz="6000" b="1" dirty="0">
                <a:solidFill>
                  <a:schemeClr val="tx1"/>
                </a:solidFill>
              </a:rPr>
              <a:t>Cleaning of oil spills</a:t>
            </a:r>
          </a:p>
        </p:txBody>
      </p:sp>
      <p:sp>
        <p:nvSpPr>
          <p:cNvPr id="6" name="TextBox 5">
            <a:extLst>
              <a:ext uri="{FF2B5EF4-FFF2-40B4-BE49-F238E27FC236}">
                <a16:creationId xmlns:a16="http://schemas.microsoft.com/office/drawing/2014/main" id="{FE3F494A-1E98-4332-9540-4C762050270A}"/>
              </a:ext>
            </a:extLst>
          </p:cNvPr>
          <p:cNvSpPr txBox="1"/>
          <p:nvPr/>
        </p:nvSpPr>
        <p:spPr>
          <a:xfrm>
            <a:off x="7304315" y="4647185"/>
            <a:ext cx="1839685" cy="307777"/>
          </a:xfrm>
          <a:prstGeom prst="rect">
            <a:avLst/>
          </a:prstGeom>
          <a:noFill/>
        </p:spPr>
        <p:txBody>
          <a:bodyPr wrap="square">
            <a:spAutoFit/>
          </a:bodyPr>
          <a:lstStyle/>
          <a:p>
            <a:r>
              <a:rPr lang="en-IN" sz="1400" b="1" dirty="0">
                <a:solidFill>
                  <a:srgbClr val="0070C0"/>
                </a:solidFill>
              </a:rPr>
              <a:t>marineinsight.com</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FD1D8-DA8F-4A7E-8E5D-BE242C6880E6}"/>
              </a:ext>
            </a:extLst>
          </p:cNvPr>
          <p:cNvSpPr txBox="1"/>
          <p:nvPr/>
        </p:nvSpPr>
        <p:spPr>
          <a:xfrm>
            <a:off x="0" y="446681"/>
            <a:ext cx="8724900" cy="4250138"/>
          </a:xfrm>
          <a:prstGeom prst="rect">
            <a:avLst/>
          </a:prstGeom>
          <a:noFill/>
        </p:spPr>
        <p:txBody>
          <a:bodyPr wrap="square">
            <a:spAutoFit/>
          </a:bodyPr>
          <a:lstStyle/>
          <a:p>
            <a:pPr marL="285750" indent="-285750" algn="just">
              <a:lnSpc>
                <a:spcPct val="80000"/>
              </a:lnSpc>
              <a:spcBef>
                <a:spcPts val="800"/>
              </a:spcBef>
              <a:buClr>
                <a:schemeClr val="lt1"/>
              </a:buClr>
              <a:buSzPts val="1200"/>
              <a:buFont typeface="Wingdings" panose="05000000000000000000" pitchFamily="2" charset="2"/>
              <a:buChar char="v"/>
            </a:pPr>
            <a:r>
              <a:rPr lang="en-US" sz="1600" b="1" dirty="0">
                <a:solidFill>
                  <a:schemeClr val="tx1"/>
                </a:solidFill>
                <a:latin typeface="Calibri" panose="020F0502020204030204" pitchFamily="34" charset="0"/>
                <a:ea typeface="Times New Roman"/>
                <a:cs typeface="Calibri" panose="020F0502020204030204" pitchFamily="34" charset="0"/>
                <a:sym typeface="Times New Roman"/>
              </a:rPr>
              <a:t>Using Dispersants: </a:t>
            </a:r>
            <a:r>
              <a:rPr lang="en-US" sz="1600" dirty="0">
                <a:solidFill>
                  <a:schemeClr val="tx1"/>
                </a:solidFill>
                <a:latin typeface="Calibri" panose="020F0502020204030204" pitchFamily="34" charset="0"/>
                <a:ea typeface="Times New Roman"/>
                <a:cs typeface="Calibri" panose="020F0502020204030204" pitchFamily="34" charset="0"/>
                <a:sym typeface="Times New Roman"/>
              </a:rPr>
              <a:t>Dispersal agents, such as </a:t>
            </a:r>
            <a:r>
              <a:rPr lang="en-US" sz="1600" dirty="0" err="1">
                <a:solidFill>
                  <a:schemeClr val="tx1"/>
                </a:solidFill>
                <a:latin typeface="Calibri" panose="020F0502020204030204" pitchFamily="34" charset="0"/>
                <a:ea typeface="Times New Roman"/>
                <a:cs typeface="Calibri" panose="020F0502020204030204" pitchFamily="34" charset="0"/>
                <a:sym typeface="Times New Roman"/>
              </a:rPr>
              <a:t>Corexit</a:t>
            </a:r>
            <a:r>
              <a:rPr lang="en-US" sz="1600" dirty="0">
                <a:solidFill>
                  <a:schemeClr val="tx1"/>
                </a:solidFill>
                <a:latin typeface="Calibri" panose="020F0502020204030204" pitchFamily="34" charset="0"/>
                <a:ea typeface="Times New Roman"/>
                <a:cs typeface="Calibri" panose="020F0502020204030204" pitchFamily="34" charset="0"/>
                <a:sym typeface="Times New Roman"/>
              </a:rPr>
              <a:t> 9500, are chemicals that are sprayed upon the spill with the help of aircraft and boats, which aid the natural breakdown of oil components. They allow the oil to chemically bond with water by increasing the surface area of each molecule. This ensures that the slick does not travel over the surface of the water and is easier to degrade by microbes.</a:t>
            </a:r>
            <a:endParaRPr lang="en-US" sz="1600" b="1" dirty="0">
              <a:solidFill>
                <a:schemeClr val="tx1"/>
              </a:solidFill>
              <a:latin typeface="Calibri" panose="020F0502020204030204" pitchFamily="34" charset="0"/>
              <a:ea typeface="Times New Roman"/>
              <a:cs typeface="Calibri" panose="020F0502020204030204" pitchFamily="34" charset="0"/>
              <a:sym typeface="Times New Roman"/>
            </a:endParaRPr>
          </a:p>
          <a:p>
            <a:pPr marL="285750" lvl="0" indent="-285750" algn="just" rtl="0">
              <a:lnSpc>
                <a:spcPct val="80000"/>
              </a:lnSpc>
              <a:spcBef>
                <a:spcPts val="800"/>
              </a:spcBef>
              <a:spcAft>
                <a:spcPts val="0"/>
              </a:spcAft>
              <a:buClr>
                <a:schemeClr val="lt1"/>
              </a:buClr>
              <a:buSzPts val="1200"/>
              <a:buFont typeface="Wingdings" panose="05000000000000000000" pitchFamily="2" charset="2"/>
              <a:buChar char="v"/>
            </a:pPr>
            <a:r>
              <a:rPr lang="en-US" sz="1600" b="1" dirty="0">
                <a:solidFill>
                  <a:schemeClr val="tx1"/>
                </a:solidFill>
                <a:latin typeface="Calibri" panose="020F0502020204030204" pitchFamily="34" charset="0"/>
                <a:ea typeface="Times New Roman"/>
                <a:cs typeface="Calibri" panose="020F0502020204030204" pitchFamily="34" charset="0"/>
                <a:sym typeface="Times New Roman"/>
              </a:rPr>
              <a:t>Using Manual </a:t>
            </a:r>
            <a:r>
              <a:rPr lang="en-US" sz="1600" b="1" dirty="0" err="1">
                <a:solidFill>
                  <a:schemeClr val="tx1"/>
                </a:solidFill>
                <a:latin typeface="Calibri" panose="020F0502020204030204" pitchFamily="34" charset="0"/>
                <a:ea typeface="Times New Roman"/>
                <a:cs typeface="Calibri" panose="020F0502020204030204" pitchFamily="34" charset="0"/>
                <a:sym typeface="Times New Roman"/>
              </a:rPr>
              <a:t>Labour</a:t>
            </a:r>
            <a:r>
              <a:rPr lang="en-US" sz="1600" b="1" dirty="0">
                <a:solidFill>
                  <a:schemeClr val="tx1"/>
                </a:solidFill>
                <a:latin typeface="Calibri" panose="020F0502020204030204" pitchFamily="34" charset="0"/>
                <a:ea typeface="Times New Roman"/>
                <a:cs typeface="Calibri" panose="020F0502020204030204" pitchFamily="34" charset="0"/>
                <a:sym typeface="Times New Roman"/>
              </a:rPr>
              <a:t>: </a:t>
            </a:r>
            <a:r>
              <a:rPr lang="en-US" sz="1600" dirty="0">
                <a:solidFill>
                  <a:schemeClr val="tx1"/>
                </a:solidFill>
                <a:latin typeface="Calibri" panose="020F0502020204030204" pitchFamily="34" charset="0"/>
                <a:ea typeface="Times New Roman"/>
                <a:cs typeface="Calibri" panose="020F0502020204030204" pitchFamily="34" charset="0"/>
                <a:sym typeface="Times New Roman"/>
              </a:rPr>
              <a:t>It involves the use of manual means like hands, rakes, shovels etc. to clean the surface oil and oily debris and place them in special containers to be removed from the shoreline.</a:t>
            </a:r>
            <a:endParaRPr lang="en-US" sz="1600" dirty="0">
              <a:solidFill>
                <a:schemeClr val="tx1"/>
              </a:solidFill>
              <a:latin typeface="Calibri" panose="020F0502020204030204" pitchFamily="34" charset="0"/>
              <a:cs typeface="Calibri" panose="020F0502020204030204" pitchFamily="34" charset="0"/>
            </a:endParaRPr>
          </a:p>
          <a:p>
            <a:pPr marL="285750" lvl="0" indent="-285750" algn="just" rtl="0">
              <a:lnSpc>
                <a:spcPct val="80000"/>
              </a:lnSpc>
              <a:spcBef>
                <a:spcPts val="800"/>
              </a:spcBef>
              <a:spcAft>
                <a:spcPts val="0"/>
              </a:spcAft>
              <a:buClr>
                <a:schemeClr val="lt1"/>
              </a:buClr>
              <a:buSzPts val="1200"/>
              <a:buFont typeface="Wingdings" panose="05000000000000000000" pitchFamily="2" charset="2"/>
              <a:buChar char="v"/>
            </a:pPr>
            <a:r>
              <a:rPr lang="en-US" sz="1600" b="1" dirty="0">
                <a:solidFill>
                  <a:schemeClr val="tx1"/>
                </a:solidFill>
                <a:latin typeface="Calibri" panose="020F0502020204030204" pitchFamily="34" charset="0"/>
                <a:ea typeface="Times New Roman"/>
                <a:cs typeface="Calibri" panose="020F0502020204030204" pitchFamily="34" charset="0"/>
                <a:sym typeface="Times New Roman"/>
              </a:rPr>
              <a:t>Bioremediation: </a:t>
            </a:r>
            <a:r>
              <a:rPr lang="en-US" sz="1600" dirty="0">
                <a:solidFill>
                  <a:schemeClr val="tx1"/>
                </a:solidFill>
                <a:latin typeface="Calibri" panose="020F0502020204030204" pitchFamily="34" charset="0"/>
                <a:ea typeface="Times New Roman"/>
                <a:cs typeface="Calibri" panose="020F0502020204030204" pitchFamily="34" charset="0"/>
                <a:sym typeface="Times New Roman"/>
              </a:rPr>
              <a:t>There are various classes of bacteria, fungi, archaea and algae that degrade petroleum products by metabolizing and breaking them into simpler and non-toxic molecules (mostly fatty acids and carbon dioxide). Sometimes, reagents and fertilizers may be added to the area. </a:t>
            </a:r>
            <a:endParaRPr lang="en-US" sz="1600" dirty="0">
              <a:solidFill>
                <a:schemeClr val="tx1"/>
              </a:solidFill>
              <a:latin typeface="Calibri" panose="020F0502020204030204" pitchFamily="34" charset="0"/>
              <a:cs typeface="Calibri" panose="020F0502020204030204" pitchFamily="34" charset="0"/>
            </a:endParaRPr>
          </a:p>
          <a:p>
            <a:pPr marL="285750" lvl="0" indent="-285750" algn="just" rtl="0">
              <a:lnSpc>
                <a:spcPct val="80000"/>
              </a:lnSpc>
              <a:spcBef>
                <a:spcPts val="800"/>
              </a:spcBef>
              <a:spcAft>
                <a:spcPts val="0"/>
              </a:spcAft>
              <a:buClr>
                <a:schemeClr val="lt1"/>
              </a:buClr>
              <a:buSzPts val="1200"/>
              <a:buFont typeface="Wingdings" panose="05000000000000000000" pitchFamily="2" charset="2"/>
              <a:buChar char="v"/>
            </a:pPr>
            <a:r>
              <a:rPr lang="en-US" sz="1600" b="1" dirty="0">
                <a:solidFill>
                  <a:schemeClr val="tx1"/>
                </a:solidFill>
                <a:latin typeface="Calibri" panose="020F0502020204030204" pitchFamily="34" charset="0"/>
                <a:ea typeface="Times New Roman"/>
                <a:cs typeface="Calibri" panose="020F0502020204030204" pitchFamily="34" charset="0"/>
                <a:sym typeface="Times New Roman"/>
              </a:rPr>
              <a:t>Chemical Stabilization of oil by Elastomers : </a:t>
            </a:r>
            <a:r>
              <a:rPr lang="en-US" sz="1600" dirty="0">
                <a:solidFill>
                  <a:schemeClr val="tx1"/>
                </a:solidFill>
                <a:latin typeface="Calibri" panose="020F0502020204030204" pitchFamily="34" charset="0"/>
                <a:ea typeface="Times New Roman"/>
                <a:cs typeface="Calibri" panose="020F0502020204030204" pitchFamily="34" charset="0"/>
                <a:sym typeface="Times New Roman"/>
              </a:rPr>
              <a:t>Quite recently, experts have been using compounds like ‘</a:t>
            </a:r>
            <a:r>
              <a:rPr lang="en-US" sz="1600" dirty="0" err="1">
                <a:solidFill>
                  <a:schemeClr val="tx1"/>
                </a:solidFill>
                <a:latin typeface="Calibri" panose="020F0502020204030204" pitchFamily="34" charset="0"/>
                <a:ea typeface="Times New Roman"/>
                <a:cs typeface="Calibri" panose="020F0502020204030204" pitchFamily="34" charset="0"/>
                <a:sym typeface="Times New Roman"/>
              </a:rPr>
              <a:t>Elastol</a:t>
            </a:r>
            <a:r>
              <a:rPr lang="en-US" sz="1600" dirty="0">
                <a:solidFill>
                  <a:schemeClr val="tx1"/>
                </a:solidFill>
                <a:latin typeface="Calibri" panose="020F0502020204030204" pitchFamily="34" charset="0"/>
                <a:ea typeface="Times New Roman"/>
                <a:cs typeface="Calibri" panose="020F0502020204030204" pitchFamily="34" charset="0"/>
                <a:sym typeface="Times New Roman"/>
              </a:rPr>
              <a:t>’, which is basically poly iso-butylene (PIB) in a white powdered form, to confine oil spills. The compound gelatinizes or solidifies the oil on the water surface and thus keeps it from spreading or escaping. </a:t>
            </a:r>
            <a:endParaRPr lang="en-US" sz="1600" dirty="0">
              <a:solidFill>
                <a:schemeClr val="tx1"/>
              </a:solidFill>
              <a:latin typeface="Calibri" panose="020F0502020204030204" pitchFamily="34" charset="0"/>
              <a:cs typeface="Calibri" panose="020F0502020204030204" pitchFamily="34" charset="0"/>
            </a:endParaRPr>
          </a:p>
          <a:p>
            <a:pPr marL="292100" lvl="0" indent="-285750" algn="just" rtl="0">
              <a:lnSpc>
                <a:spcPct val="80000"/>
              </a:lnSpc>
              <a:spcBef>
                <a:spcPts val="800"/>
              </a:spcBef>
              <a:spcAft>
                <a:spcPts val="0"/>
              </a:spcAft>
              <a:buClr>
                <a:schemeClr val="lt1"/>
              </a:buClr>
              <a:buSzPts val="1300"/>
              <a:buFont typeface="Wingdings" panose="05000000000000000000" pitchFamily="2" charset="2"/>
              <a:buChar char="v"/>
            </a:pPr>
            <a:r>
              <a:rPr lang="en-US" sz="1600" b="1" dirty="0">
                <a:solidFill>
                  <a:schemeClr val="tx1"/>
                </a:solidFill>
                <a:latin typeface="Calibri" panose="020F0502020204030204" pitchFamily="34" charset="0"/>
                <a:ea typeface="Times New Roman"/>
                <a:cs typeface="Calibri" panose="020F0502020204030204" pitchFamily="34" charset="0"/>
                <a:sym typeface="Times New Roman"/>
              </a:rPr>
              <a:t>Natural Recovery: </a:t>
            </a:r>
            <a:r>
              <a:rPr lang="en-US" sz="1600" dirty="0">
                <a:solidFill>
                  <a:schemeClr val="tx1"/>
                </a:solidFill>
                <a:latin typeface="Calibri" panose="020F0502020204030204" pitchFamily="34" charset="0"/>
                <a:ea typeface="Times New Roman"/>
                <a:cs typeface="Calibri" panose="020F0502020204030204" pitchFamily="34" charset="0"/>
                <a:sym typeface="Times New Roman"/>
              </a:rPr>
              <a:t>The simplest method of dealing with the oil spill cleanup operation is to make use of the vagaries of nature like the sun, the wind, the weather, tides, or naturally occurring microbes.</a:t>
            </a:r>
          </a:p>
        </p:txBody>
      </p:sp>
      <p:sp>
        <p:nvSpPr>
          <p:cNvPr id="4" name="TextBox 3">
            <a:extLst>
              <a:ext uri="{FF2B5EF4-FFF2-40B4-BE49-F238E27FC236}">
                <a16:creationId xmlns:a16="http://schemas.microsoft.com/office/drawing/2014/main" id="{6C220FC7-C094-4027-A400-61C095C0D303}"/>
              </a:ext>
            </a:extLst>
          </p:cNvPr>
          <p:cNvSpPr txBox="1"/>
          <p:nvPr/>
        </p:nvSpPr>
        <p:spPr>
          <a:xfrm>
            <a:off x="7344229" y="4783905"/>
            <a:ext cx="1865086" cy="307777"/>
          </a:xfrm>
          <a:prstGeom prst="rect">
            <a:avLst/>
          </a:prstGeom>
          <a:noFill/>
        </p:spPr>
        <p:txBody>
          <a:bodyPr wrap="square">
            <a:spAutoFit/>
          </a:bodyPr>
          <a:lstStyle/>
          <a:p>
            <a:r>
              <a:rPr lang="en-IN" sz="1400" b="1" dirty="0">
                <a:solidFill>
                  <a:srgbClr val="0070C0"/>
                </a:solidFill>
              </a:rPr>
              <a:t>marineinsight.com</a:t>
            </a:r>
          </a:p>
        </p:txBody>
      </p:sp>
    </p:spTree>
    <p:extLst>
      <p:ext uri="{BB962C8B-B14F-4D97-AF65-F5344CB8AC3E}">
        <p14:creationId xmlns:p14="http://schemas.microsoft.com/office/powerpoint/2010/main" val="6022381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1000" b="-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2DDBCE-8355-4286-8846-F709DD587FD2}"/>
              </a:ext>
            </a:extLst>
          </p:cNvPr>
          <p:cNvSpPr txBox="1"/>
          <p:nvPr/>
        </p:nvSpPr>
        <p:spPr>
          <a:xfrm>
            <a:off x="0" y="-68580"/>
            <a:ext cx="8420986" cy="1015663"/>
          </a:xfrm>
          <a:prstGeom prst="rect">
            <a:avLst/>
          </a:prstGeom>
          <a:noFill/>
        </p:spPr>
        <p:txBody>
          <a:bodyPr wrap="square" rtlCol="0">
            <a:spAutoFit/>
          </a:bodyPr>
          <a:lstStyle/>
          <a:p>
            <a:r>
              <a:rPr lang="en-IN" sz="6000" b="1" dirty="0">
                <a:latin typeface="Calibri" panose="020F0502020204030204" pitchFamily="34" charset="0"/>
                <a:cs typeface="Calibri" panose="020F0502020204030204" pitchFamily="34" charset="0"/>
              </a:rPr>
              <a:t>Prevention from oil spills</a:t>
            </a:r>
          </a:p>
        </p:txBody>
      </p:sp>
      <p:sp>
        <p:nvSpPr>
          <p:cNvPr id="5" name="TextBox 4">
            <a:extLst>
              <a:ext uri="{FF2B5EF4-FFF2-40B4-BE49-F238E27FC236}">
                <a16:creationId xmlns:a16="http://schemas.microsoft.com/office/drawing/2014/main" id="{86AC1203-6A3B-4454-B373-6600D60B6193}"/>
              </a:ext>
            </a:extLst>
          </p:cNvPr>
          <p:cNvSpPr txBox="1"/>
          <p:nvPr/>
        </p:nvSpPr>
        <p:spPr>
          <a:xfrm>
            <a:off x="105651" y="816454"/>
            <a:ext cx="8619460" cy="4401205"/>
          </a:xfrm>
          <a:prstGeom prst="rect">
            <a:avLst/>
          </a:prstGeom>
          <a:noFill/>
        </p:spPr>
        <p:txBody>
          <a:bodyPr wrap="square">
            <a:spAutoFit/>
          </a:bodyPr>
          <a:lstStyle/>
          <a:p>
            <a:pPr marL="285750" indent="-285750" algn="just" rtl="0">
              <a:spcBef>
                <a:spcPts val="0"/>
              </a:spcBef>
              <a:spcAft>
                <a:spcPts val="0"/>
              </a:spcAft>
              <a:buFont typeface="Arial" panose="020B0604020202020204" pitchFamily="34" charset="0"/>
              <a:buChar char="•"/>
            </a:pPr>
            <a:r>
              <a:rPr lang="en-US" sz="1400" b="0" i="0" u="none" strike="noStrike" dirty="0">
                <a:solidFill>
                  <a:srgbClr val="000000"/>
                </a:solidFill>
                <a:effectLst/>
                <a:latin typeface="Arial" panose="020B0604020202020204" pitchFamily="34" charset="0"/>
              </a:rPr>
              <a:t>Double-hulling - Build double hulls into vessels, which reduces the risk and severity of a spill in case of a  collision or grounding. Existing single-hull vessels can also be rebuilt to have a double  hull.</a:t>
            </a:r>
          </a:p>
          <a:p>
            <a:pPr algn="just" rtl="0">
              <a:spcBef>
                <a:spcPts val="0"/>
              </a:spcBef>
              <a:spcAft>
                <a:spcPts val="0"/>
              </a:spcAft>
            </a:pPr>
            <a:endParaRPr lang="en-US" b="0" dirty="0">
              <a:effectLst/>
            </a:endParaRPr>
          </a:p>
          <a:p>
            <a:pPr marL="285750" indent="-285750" algn="just" rtl="0">
              <a:spcBef>
                <a:spcPts val="0"/>
              </a:spcBef>
              <a:spcAft>
                <a:spcPts val="0"/>
              </a:spcAft>
              <a:buFont typeface="Arial" panose="020B0604020202020204" pitchFamily="34" charset="0"/>
              <a:buChar char="•"/>
            </a:pPr>
            <a:r>
              <a:rPr lang="en-US" sz="1400" b="0" i="0" u="none" strike="noStrike" dirty="0">
                <a:solidFill>
                  <a:srgbClr val="000000"/>
                </a:solidFill>
                <a:effectLst/>
                <a:latin typeface="Arial" panose="020B0604020202020204" pitchFamily="34" charset="0"/>
              </a:rPr>
              <a:t>Secondary containment – Method to prevent releases of oil or hydrocarbons into environment.</a:t>
            </a:r>
          </a:p>
          <a:p>
            <a:pPr algn="just" rtl="0">
              <a:spcBef>
                <a:spcPts val="0"/>
              </a:spcBef>
              <a:spcAft>
                <a:spcPts val="0"/>
              </a:spcAft>
            </a:pPr>
            <a:endParaRPr lang="en-US" b="0" dirty="0">
              <a:effectLst/>
            </a:endParaRPr>
          </a:p>
          <a:p>
            <a:pPr marL="285750" indent="-285750" algn="just" rtl="0">
              <a:spcBef>
                <a:spcPts val="0"/>
              </a:spcBef>
              <a:spcAft>
                <a:spcPts val="0"/>
              </a:spcAft>
              <a:buFont typeface="Arial" panose="020B0604020202020204" pitchFamily="34" charset="0"/>
              <a:buChar char="•"/>
            </a:pPr>
            <a:r>
              <a:rPr lang="en-US" sz="1400" b="0" i="0" u="none" strike="noStrike" dirty="0">
                <a:solidFill>
                  <a:srgbClr val="000000"/>
                </a:solidFill>
                <a:effectLst/>
                <a:latin typeface="Arial" panose="020B0604020202020204" pitchFamily="34" charset="0"/>
              </a:rPr>
              <a:t>Blowout Preventer – It </a:t>
            </a:r>
            <a:r>
              <a:rPr lang="en-US" b="0" i="0" dirty="0">
                <a:solidFill>
                  <a:srgbClr val="202124"/>
                </a:solidFill>
                <a:effectLst/>
                <a:latin typeface="arial" panose="020B0604020202020204" pitchFamily="34" charset="0"/>
              </a:rPr>
              <a:t>is a specialized valve or similar mechanical device, used to seal, control and monitor oil and gas wells to prevent blowouts, the uncontrolled release of crude oil or natural gas from a well.</a:t>
            </a:r>
          </a:p>
          <a:p>
            <a:pPr algn="just" rtl="0">
              <a:spcBef>
                <a:spcPts val="0"/>
              </a:spcBef>
              <a:spcAft>
                <a:spcPts val="0"/>
              </a:spcAft>
            </a:pPr>
            <a:endParaRPr lang="en-US" b="0" dirty="0">
              <a:effectLst/>
            </a:endParaRPr>
          </a:p>
          <a:p>
            <a:pPr marL="285750" indent="-285750" algn="just" rtl="0">
              <a:spcBef>
                <a:spcPts val="0"/>
              </a:spcBef>
              <a:spcAft>
                <a:spcPts val="0"/>
              </a:spcAft>
              <a:buFont typeface="Arial" panose="020B0604020202020204" pitchFamily="34" charset="0"/>
              <a:buChar char="•"/>
            </a:pPr>
            <a:r>
              <a:rPr lang="en-US" dirty="0">
                <a:latin typeface="Arial" panose="020B0604020202020204" pitchFamily="34" charset="0"/>
              </a:rPr>
              <a:t>Stronger w</a:t>
            </a:r>
            <a:r>
              <a:rPr lang="en-US" sz="1400" b="0" i="0" u="none" strike="noStrike" dirty="0">
                <a:solidFill>
                  <a:srgbClr val="000000"/>
                </a:solidFill>
                <a:effectLst/>
                <a:latin typeface="Arial" panose="020B0604020202020204" pitchFamily="34" charset="0"/>
              </a:rPr>
              <a:t>ell castings </a:t>
            </a:r>
            <a:r>
              <a:rPr lang="en-US" dirty="0">
                <a:latin typeface="Arial" panose="020B0604020202020204" pitchFamily="34" charset="0"/>
              </a:rPr>
              <a:t>in carriers.</a:t>
            </a:r>
          </a:p>
          <a:p>
            <a:pPr marL="285750" indent="-285750" algn="just" rtl="0">
              <a:spcBef>
                <a:spcPts val="0"/>
              </a:spcBef>
              <a:spcAft>
                <a:spcPts val="0"/>
              </a:spcAft>
              <a:buFont typeface="Arial" panose="020B0604020202020204" pitchFamily="34" charset="0"/>
              <a:buChar char="•"/>
            </a:pPr>
            <a:endParaRPr lang="en-US" dirty="0">
              <a:latin typeface="Arial" panose="020B0604020202020204" pitchFamily="34" charset="0"/>
            </a:endParaRPr>
          </a:p>
          <a:p>
            <a:pPr marL="285750" indent="-285750" algn="just" rtl="0">
              <a:spcBef>
                <a:spcPts val="0"/>
              </a:spcBef>
              <a:spcAft>
                <a:spcPts val="0"/>
              </a:spcAft>
              <a:buFont typeface="Arial" panose="020B0604020202020204" pitchFamily="34" charset="0"/>
              <a:buChar char="•"/>
            </a:pPr>
            <a:r>
              <a:rPr lang="en-US" b="0" i="0" dirty="0">
                <a:solidFill>
                  <a:srgbClr val="222222"/>
                </a:solidFill>
                <a:effectLst/>
                <a:latin typeface="Arial" panose="020B0604020202020204" pitchFamily="34" charset="0"/>
              </a:rPr>
              <a:t>The shi</a:t>
            </a:r>
            <a:r>
              <a:rPr lang="en-US" dirty="0">
                <a:solidFill>
                  <a:srgbClr val="222222"/>
                </a:solidFill>
                <a:latin typeface="Arial" panose="020B0604020202020204" pitchFamily="34" charset="0"/>
              </a:rPr>
              <a:t>p </a:t>
            </a:r>
            <a:r>
              <a:rPr lang="en-US" b="0" i="0" dirty="0">
                <a:solidFill>
                  <a:srgbClr val="222222"/>
                </a:solidFill>
                <a:effectLst/>
                <a:latin typeface="Arial" panose="020B0604020202020204" pitchFamily="34" charset="0"/>
              </a:rPr>
              <a:t>engines should be equipped with dripping pan or cookie sheet (or oil tray). There should be ample oil absorbent pads to soak discharge of oily water. Defected parts and fittings should be replaced before their complete failure. Lines can fail due to severe heat and water exposures.</a:t>
            </a:r>
          </a:p>
          <a:p>
            <a:pPr marL="285750" indent="-285750" algn="just" rtl="0">
              <a:spcBef>
                <a:spcPts val="0"/>
              </a:spcBef>
              <a:spcAft>
                <a:spcPts val="0"/>
              </a:spcAft>
              <a:buFont typeface="Arial" panose="020B0604020202020204" pitchFamily="34" charset="0"/>
              <a:buChar char="•"/>
            </a:pPr>
            <a:endParaRPr lang="en-US" b="0" dirty="0">
              <a:effectLst/>
            </a:endParaRPr>
          </a:p>
          <a:p>
            <a:pPr marL="285750" indent="-285750" algn="just" rtl="0">
              <a:spcBef>
                <a:spcPts val="0"/>
              </a:spcBef>
              <a:spcAft>
                <a:spcPts val="0"/>
              </a:spcAft>
              <a:buFont typeface="Arial" panose="020B0604020202020204" pitchFamily="34" charset="0"/>
              <a:buChar char="•"/>
            </a:pPr>
            <a:r>
              <a:rPr lang="en-US" sz="1400" b="0" i="0" u="none" strike="noStrike" dirty="0">
                <a:solidFill>
                  <a:srgbClr val="000000"/>
                </a:solidFill>
                <a:effectLst/>
                <a:latin typeface="Arial" panose="020B0604020202020204" pitchFamily="34" charset="0"/>
              </a:rPr>
              <a:t>Making shipping safer – By training the crew properly and educating about </a:t>
            </a:r>
            <a:endParaRPr lang="en-US" b="0" dirty="0">
              <a:effectLst/>
            </a:endParaRPr>
          </a:p>
          <a:p>
            <a:pPr marL="285750" indent="-285750" algn="just" rtl="0">
              <a:spcBef>
                <a:spcPts val="0"/>
              </a:spcBef>
              <a:spcAft>
                <a:spcPts val="0"/>
              </a:spcAft>
              <a:buFont typeface="Arial" panose="020B0604020202020204" pitchFamily="34" charset="0"/>
              <a:buChar char="•"/>
            </a:pPr>
            <a:r>
              <a:rPr lang="en-US" sz="1400" b="0" i="0" u="none" strike="noStrike" dirty="0">
                <a:solidFill>
                  <a:srgbClr val="000000"/>
                </a:solidFill>
                <a:effectLst/>
                <a:latin typeface="Arial" panose="020B0604020202020204" pitchFamily="34" charset="0"/>
              </a:rPr>
              <a:t>Interpretation of radar and satellite </a:t>
            </a:r>
            <a:endParaRPr lang="en-US" b="0" dirty="0">
              <a:effectLst/>
            </a:endParaRPr>
          </a:p>
          <a:p>
            <a:pPr marL="285750" indent="-285750" algn="just" rtl="0">
              <a:spcBef>
                <a:spcPts val="0"/>
              </a:spcBef>
              <a:spcAft>
                <a:spcPts val="0"/>
              </a:spcAft>
              <a:buFont typeface="Arial" panose="020B0604020202020204" pitchFamily="34" charset="0"/>
              <a:buChar char="•"/>
            </a:pPr>
            <a:r>
              <a:rPr lang="en-US" sz="1400" b="0" i="0" u="none" strike="noStrike" dirty="0">
                <a:solidFill>
                  <a:srgbClr val="000000"/>
                </a:solidFill>
                <a:effectLst/>
                <a:latin typeface="Arial" panose="020B0604020202020204" pitchFamily="34" charset="0"/>
              </a:rPr>
              <a:t>Up to date information on  changing weather conditions</a:t>
            </a:r>
          </a:p>
          <a:p>
            <a:pPr algn="just" rtl="0">
              <a:spcBef>
                <a:spcPts val="0"/>
              </a:spcBef>
              <a:spcAft>
                <a:spcPts val="0"/>
              </a:spcAft>
            </a:pPr>
            <a:br>
              <a:rPr lang="en-US" dirty="0"/>
            </a:br>
            <a:endParaRPr lang="en-IN" dirty="0"/>
          </a:p>
        </p:txBody>
      </p:sp>
      <p:sp>
        <p:nvSpPr>
          <p:cNvPr id="3" name="TextBox 2">
            <a:extLst>
              <a:ext uri="{FF2B5EF4-FFF2-40B4-BE49-F238E27FC236}">
                <a16:creationId xmlns:a16="http://schemas.microsoft.com/office/drawing/2014/main" id="{0035E812-0419-4A74-8151-9B47787CABCB}"/>
              </a:ext>
            </a:extLst>
          </p:cNvPr>
          <p:cNvSpPr txBox="1"/>
          <p:nvPr/>
        </p:nvSpPr>
        <p:spPr>
          <a:xfrm>
            <a:off x="8311454" y="4753429"/>
            <a:ext cx="827314" cy="304800"/>
          </a:xfrm>
          <a:prstGeom prst="rect">
            <a:avLst/>
          </a:prstGeom>
          <a:noFill/>
        </p:spPr>
        <p:txBody>
          <a:bodyPr wrap="square" rtlCol="0">
            <a:spAutoFit/>
          </a:bodyPr>
          <a:lstStyle/>
          <a:p>
            <a:r>
              <a:rPr lang="en-IN" dirty="0">
                <a:solidFill>
                  <a:schemeClr val="accent1">
                    <a:lumMod val="75000"/>
                  </a:schemeClr>
                </a:solidFill>
                <a:latin typeface="+mn-lt"/>
              </a:rPr>
              <a:t>noa.gov</a:t>
            </a:r>
          </a:p>
        </p:txBody>
      </p:sp>
    </p:spTree>
    <p:extLst>
      <p:ext uri="{BB962C8B-B14F-4D97-AF65-F5344CB8AC3E}">
        <p14:creationId xmlns:p14="http://schemas.microsoft.com/office/powerpoint/2010/main" val="11652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l="-5000" r="-5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CF1BF0-88B5-40F2-9D3F-3181E91DFEEC}"/>
              </a:ext>
            </a:extLst>
          </p:cNvPr>
          <p:cNvSpPr/>
          <p:nvPr/>
        </p:nvSpPr>
        <p:spPr>
          <a:xfrm>
            <a:off x="145362" y="809727"/>
            <a:ext cx="5575058" cy="4501232"/>
          </a:xfrm>
          <a:prstGeom prst="rect">
            <a:avLst/>
          </a:prstGeom>
          <a:noFill/>
        </p:spPr>
        <p:txBody>
          <a:bodyPr wrap="square" lIns="68580" tIns="34290" rIns="68580" bIns="34290">
            <a:spAutoFit/>
          </a:bodyPr>
          <a:lstStyle/>
          <a:p>
            <a:pPr marL="285750" indent="-285750" algn="just" defTabSz="342900">
              <a:lnSpc>
                <a:spcPct val="150000"/>
              </a:lnSpc>
              <a:buClrTx/>
              <a:buFont typeface="Wingdings" panose="05000000000000000000" pitchFamily="2" charset="2"/>
              <a:buChar char="q"/>
            </a:pPr>
            <a:r>
              <a:rPr lang="en-US" kern="1200" dirty="0">
                <a:solidFill>
                  <a:srgbClr val="DFDBD5">
                    <a:lumMod val="10000"/>
                  </a:srgbClr>
                </a:solidFill>
                <a:latin typeface="+mn-lt"/>
                <a:ea typeface="+mn-ea"/>
                <a:cs typeface="+mn-cs"/>
              </a:rPr>
              <a:t>To prevent the spill from reaching shore </a:t>
            </a:r>
          </a:p>
          <a:p>
            <a:pPr marL="285750" indent="-285750" algn="just" defTabSz="342900">
              <a:lnSpc>
                <a:spcPct val="150000"/>
              </a:lnSpc>
              <a:buClrTx/>
              <a:buFont typeface="Wingdings" panose="05000000000000000000" pitchFamily="2" charset="2"/>
              <a:buChar char="q"/>
            </a:pPr>
            <a:r>
              <a:rPr lang="en-US" kern="1200" dirty="0">
                <a:solidFill>
                  <a:srgbClr val="DFDBD5">
                    <a:lumMod val="10000"/>
                  </a:srgbClr>
                </a:solidFill>
                <a:latin typeface="+mn-lt"/>
                <a:ea typeface="+mn-ea"/>
                <a:cs typeface="+mn-cs"/>
              </a:rPr>
              <a:t>To reduce the impact on marine life</a:t>
            </a:r>
          </a:p>
          <a:p>
            <a:pPr marL="285750" indent="-285750" algn="just" defTabSz="342900">
              <a:lnSpc>
                <a:spcPct val="150000"/>
              </a:lnSpc>
              <a:buClrTx/>
              <a:buFont typeface="Wingdings" panose="05000000000000000000" pitchFamily="2" charset="2"/>
              <a:buChar char="q"/>
            </a:pPr>
            <a:r>
              <a:rPr lang="en-US" kern="1200" dirty="0">
                <a:solidFill>
                  <a:srgbClr val="DFDBD5">
                    <a:lumMod val="10000"/>
                  </a:srgbClr>
                </a:solidFill>
                <a:latin typeface="+mn-lt"/>
                <a:ea typeface="+mn-ea"/>
                <a:cs typeface="+mn-cs"/>
              </a:rPr>
              <a:t>To speed the degradation of any unrecovered oil. </a:t>
            </a:r>
          </a:p>
          <a:p>
            <a:pPr marL="285750" indent="-285750" algn="just" defTabSz="342900">
              <a:lnSpc>
                <a:spcPct val="150000"/>
              </a:lnSpc>
              <a:buClrTx/>
              <a:buFont typeface="Wingdings" panose="05000000000000000000" pitchFamily="2" charset="2"/>
              <a:buChar char="q"/>
            </a:pPr>
            <a:r>
              <a:rPr lang="en-US" kern="1200" dirty="0">
                <a:solidFill>
                  <a:srgbClr val="DFDBD5">
                    <a:lumMod val="10000"/>
                  </a:srgbClr>
                </a:solidFill>
                <a:latin typeface="+mn-lt"/>
                <a:ea typeface="+mn-ea"/>
                <a:cs typeface="+mn-cs"/>
              </a:rPr>
              <a:t> Weather permitting, booms can be used to contain or divert  the spilled oil, which may then be recovered using skimmers or burned off. However, if winds or waves are too high, booms will be ineffective and will not provide adequate containment of the spill.</a:t>
            </a:r>
          </a:p>
          <a:p>
            <a:pPr marL="285750" indent="-285750" algn="just" defTabSz="342900">
              <a:lnSpc>
                <a:spcPct val="150000"/>
              </a:lnSpc>
              <a:buClrTx/>
              <a:buFont typeface="Wingdings" panose="05000000000000000000" pitchFamily="2" charset="2"/>
              <a:buChar char="q"/>
            </a:pPr>
            <a:r>
              <a:rPr lang="en-US" kern="1200" dirty="0">
                <a:solidFill>
                  <a:srgbClr val="DFDBD5">
                    <a:lumMod val="10000"/>
                  </a:srgbClr>
                </a:solidFill>
                <a:latin typeface="+mn-lt"/>
                <a:ea typeface="+mn-ea"/>
                <a:cs typeface="+mn-cs"/>
              </a:rPr>
              <a:t>Dispersants, applied to the spill via aircraft, can be effective in breaking up spills of light- or medium-density oils. Dispersant use is also contingent upon weather, as high winds make it difficult to accurately target the spill from the air. Sorbents may be used for small-volume spills, or as a final "polish" after other response options have been used</a:t>
            </a:r>
            <a:r>
              <a:rPr lang="en-US" kern="1200" dirty="0">
                <a:solidFill>
                  <a:srgbClr val="555555"/>
                </a:solidFill>
                <a:latin typeface="+mn-lt"/>
                <a:ea typeface="+mn-ea"/>
                <a:cs typeface="+mn-cs"/>
              </a:rPr>
              <a:t>.</a:t>
            </a:r>
          </a:p>
          <a:p>
            <a:pPr marL="514350" indent="-514350" defTabSz="342900">
              <a:buClrTx/>
              <a:buFont typeface="Arial" panose="020B0604020202020204" pitchFamily="34" charset="0"/>
              <a:buChar char="•"/>
            </a:pPr>
            <a:endParaRPr lang="en-US" sz="1500" kern="1200" dirty="0">
              <a:ln w="0"/>
              <a:solidFill>
                <a:prstClr val="black"/>
              </a:solidFill>
              <a:effectLst>
                <a:outerShdw blurRad="38100" dist="19050" dir="2700000" algn="tl" rotWithShape="0">
                  <a:prstClr val="black">
                    <a:alpha val="40000"/>
                  </a:prstClr>
                </a:outerShdw>
              </a:effectLst>
              <a:latin typeface="Gill Sans MT" panose="020B0502020104020203"/>
              <a:ea typeface="+mn-ea"/>
              <a:cs typeface="+mn-cs"/>
            </a:endParaRPr>
          </a:p>
        </p:txBody>
      </p:sp>
      <p:pic>
        <p:nvPicPr>
          <p:cNvPr id="5" name="Picture 4">
            <a:extLst>
              <a:ext uri="{FF2B5EF4-FFF2-40B4-BE49-F238E27FC236}">
                <a16:creationId xmlns:a16="http://schemas.microsoft.com/office/drawing/2014/main" id="{C3D47AC9-1637-4F4A-8E4B-605421A19BB4}"/>
              </a:ext>
            </a:extLst>
          </p:cNvPr>
          <p:cNvPicPr>
            <a:picLocks noChangeAspect="1"/>
          </p:cNvPicPr>
          <p:nvPr/>
        </p:nvPicPr>
        <p:blipFill>
          <a:blip r:embed="rId3">
            <a:extLst>
              <a:ext uri="{BEBA8EAE-BF5A-486C-A8C5-ECC9F3942E4B}">
                <a14:imgProps xmlns:a14="http://schemas.microsoft.com/office/drawing/2010/main">
                  <a14:imgLayer r:embed="rId4">
                    <a14:imgEffect>
                      <a14:saturation sat="42000"/>
                    </a14:imgEffect>
                  </a14:imgLayer>
                </a14:imgProps>
              </a:ext>
            </a:extLst>
          </a:blip>
          <a:stretch>
            <a:fillRect/>
          </a:stretch>
        </p:blipFill>
        <p:spPr>
          <a:xfrm>
            <a:off x="5872109" y="2422735"/>
            <a:ext cx="3270451" cy="267858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EEFDC8C-3B85-4DB0-84E2-12EB5A4D8661}"/>
              </a:ext>
            </a:extLst>
          </p:cNvPr>
          <p:cNvPicPr>
            <a:picLocks noChangeAspect="1"/>
          </p:cNvPicPr>
          <p:nvPr/>
        </p:nvPicPr>
        <p:blipFill>
          <a:blip r:embed="rId5"/>
          <a:stretch>
            <a:fillRect/>
          </a:stretch>
        </p:blipFill>
        <p:spPr>
          <a:xfrm>
            <a:off x="5865781" y="-18523"/>
            <a:ext cx="3276779" cy="2441258"/>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E06E817-13C1-4968-B0BE-B353066E4E87}"/>
              </a:ext>
            </a:extLst>
          </p:cNvPr>
          <p:cNvSpPr txBox="1"/>
          <p:nvPr/>
        </p:nvSpPr>
        <p:spPr>
          <a:xfrm>
            <a:off x="2293088" y="2422735"/>
            <a:ext cx="4586176" cy="307777"/>
          </a:xfrm>
          <a:prstGeom prst="rect">
            <a:avLst/>
          </a:prstGeom>
          <a:noFill/>
        </p:spPr>
        <p:txBody>
          <a:bodyPr wrap="square">
            <a:spAutoFit/>
          </a:bodyPr>
          <a:lstStyle/>
          <a:p>
            <a:r>
              <a:rPr lang="en-IN" b="0" dirty="0">
                <a:effectLst/>
              </a:rPr>
              <a:t> </a:t>
            </a:r>
            <a:endParaRPr lang="en-IN" dirty="0"/>
          </a:p>
        </p:txBody>
      </p:sp>
      <p:sp>
        <p:nvSpPr>
          <p:cNvPr id="4" name="TextBox 3">
            <a:extLst>
              <a:ext uri="{FF2B5EF4-FFF2-40B4-BE49-F238E27FC236}">
                <a16:creationId xmlns:a16="http://schemas.microsoft.com/office/drawing/2014/main" id="{E644A651-C994-4FA0-BEAA-A2D831F57977}"/>
              </a:ext>
            </a:extLst>
          </p:cNvPr>
          <p:cNvSpPr txBox="1"/>
          <p:nvPr/>
        </p:nvSpPr>
        <p:spPr>
          <a:xfrm>
            <a:off x="0" y="42176"/>
            <a:ext cx="8715828" cy="830997"/>
          </a:xfrm>
          <a:prstGeom prst="rect">
            <a:avLst/>
          </a:prstGeom>
          <a:noFill/>
        </p:spPr>
        <p:txBody>
          <a:bodyPr wrap="square" rtlCol="0">
            <a:spAutoFit/>
          </a:bodyPr>
          <a:lstStyle/>
          <a:p>
            <a:r>
              <a:rPr lang="en-IN" sz="4800" b="1" dirty="0">
                <a:latin typeface="+mn-lt"/>
              </a:rPr>
              <a:t>Precautions From Oil Spills</a:t>
            </a:r>
          </a:p>
        </p:txBody>
      </p:sp>
      <p:sp>
        <p:nvSpPr>
          <p:cNvPr id="6" name="TextBox 5">
            <a:extLst>
              <a:ext uri="{FF2B5EF4-FFF2-40B4-BE49-F238E27FC236}">
                <a16:creationId xmlns:a16="http://schemas.microsoft.com/office/drawing/2014/main" id="{93959C2E-61E7-4DB8-85FA-72CEE73C4DF0}"/>
              </a:ext>
            </a:extLst>
          </p:cNvPr>
          <p:cNvSpPr txBox="1"/>
          <p:nvPr/>
        </p:nvSpPr>
        <p:spPr>
          <a:xfrm>
            <a:off x="4036873" y="4709886"/>
            <a:ext cx="1756228" cy="307777"/>
          </a:xfrm>
          <a:prstGeom prst="rect">
            <a:avLst/>
          </a:prstGeom>
          <a:noFill/>
        </p:spPr>
        <p:txBody>
          <a:bodyPr wrap="square" rtlCol="0">
            <a:spAutoFit/>
          </a:bodyPr>
          <a:lstStyle/>
          <a:p>
            <a:r>
              <a:rPr lang="en-IN" dirty="0">
                <a:solidFill>
                  <a:schemeClr val="accent1">
                    <a:lumMod val="75000"/>
                  </a:schemeClr>
                </a:solidFill>
                <a:latin typeface="+mn-lt"/>
              </a:rPr>
              <a:t>Oilspillresponse.com</a:t>
            </a:r>
          </a:p>
        </p:txBody>
      </p:sp>
    </p:spTree>
    <p:extLst>
      <p:ext uri="{BB962C8B-B14F-4D97-AF65-F5344CB8AC3E}">
        <p14:creationId xmlns:p14="http://schemas.microsoft.com/office/powerpoint/2010/main" val="268574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96DB22-428F-4E98-88A0-A27C89AD9EA5}"/>
              </a:ext>
            </a:extLst>
          </p:cNvPr>
          <p:cNvSpPr txBox="1"/>
          <p:nvPr/>
        </p:nvSpPr>
        <p:spPr>
          <a:xfrm>
            <a:off x="0" y="-95532"/>
            <a:ext cx="4368800" cy="1015663"/>
          </a:xfrm>
          <a:prstGeom prst="rect">
            <a:avLst/>
          </a:prstGeom>
          <a:noFill/>
        </p:spPr>
        <p:txBody>
          <a:bodyPr wrap="square">
            <a:spAutoFit/>
          </a:bodyPr>
          <a:lstStyle/>
          <a:p>
            <a:pPr rtl="0">
              <a:spcBef>
                <a:spcPts val="0"/>
              </a:spcBef>
              <a:spcAft>
                <a:spcPts val="0"/>
              </a:spcAft>
            </a:pPr>
            <a:r>
              <a:rPr lang="en-IN" sz="6000" b="1" i="0" u="none" strike="noStrike" dirty="0">
                <a:solidFill>
                  <a:srgbClr val="000000"/>
                </a:solidFill>
                <a:effectLst/>
                <a:latin typeface="+mn-lt"/>
              </a:rPr>
              <a:t>Conclusion</a:t>
            </a:r>
            <a:endParaRPr lang="en-IN" sz="6000" b="0" dirty="0">
              <a:effectLst/>
              <a:latin typeface="+mn-lt"/>
            </a:endParaRPr>
          </a:p>
        </p:txBody>
      </p:sp>
      <p:sp>
        <p:nvSpPr>
          <p:cNvPr id="5" name="TextBox 4">
            <a:extLst>
              <a:ext uri="{FF2B5EF4-FFF2-40B4-BE49-F238E27FC236}">
                <a16:creationId xmlns:a16="http://schemas.microsoft.com/office/drawing/2014/main" id="{11A5ECD7-6423-457D-9E10-18518E3B9032}"/>
              </a:ext>
            </a:extLst>
          </p:cNvPr>
          <p:cNvSpPr txBox="1"/>
          <p:nvPr/>
        </p:nvSpPr>
        <p:spPr>
          <a:xfrm>
            <a:off x="0" y="920131"/>
            <a:ext cx="8606971" cy="3970318"/>
          </a:xfrm>
          <a:prstGeom prst="rect">
            <a:avLst/>
          </a:prstGeom>
          <a:noFill/>
        </p:spPr>
        <p:txBody>
          <a:bodyPr wrap="square">
            <a:spAutoFit/>
          </a:bodyPr>
          <a:lstStyle/>
          <a:p>
            <a:pPr marL="285750" indent="-285750" algn="just" rtl="0" fontAlgn="base">
              <a:spcBef>
                <a:spcPts val="0"/>
              </a:spcBef>
              <a:spcAft>
                <a:spcPts val="0"/>
              </a:spcAft>
              <a:buFont typeface="Arial" panose="020B0604020202020204" pitchFamily="34" charset="0"/>
              <a:buChar char="•"/>
            </a:pPr>
            <a:r>
              <a:rPr lang="en-US" sz="1800" b="0" i="0" dirty="0">
                <a:solidFill>
                  <a:srgbClr val="000000"/>
                </a:solidFill>
                <a:effectLst/>
                <a:latin typeface="+mn-lt"/>
              </a:rPr>
              <a:t>The tracking, containment, and recovery of spills of non floating oils pose challenging problems, principally because non floating oils suspended in the water column become mixed with large volumes of seawater and may interact with sediments in the water column or on the seabed. The ability to track, contain, and recover non floating oils is critically dependent on the physical and chemical properties of the oils and the water or the oils and the other materials dispersed in the water column or on the seabed. The differences in these characteristics are often quite small, and little technology is available for determining them.</a:t>
            </a:r>
          </a:p>
          <a:p>
            <a:pPr algn="just" rtl="0" fontAlgn="base">
              <a:spcBef>
                <a:spcPts val="0"/>
              </a:spcBef>
              <a:spcAft>
                <a:spcPts val="0"/>
              </a:spcAft>
            </a:pPr>
            <a:endParaRPr lang="en-US" sz="1800" b="0" i="0" dirty="0">
              <a:solidFill>
                <a:srgbClr val="000000"/>
              </a:solidFill>
              <a:effectLst/>
              <a:latin typeface="+mn-lt"/>
            </a:endParaRPr>
          </a:p>
          <a:p>
            <a:pPr marL="285750" indent="-285750" algn="just" rtl="0" fontAlgn="base">
              <a:spcBef>
                <a:spcPts val="0"/>
              </a:spcBef>
              <a:spcAft>
                <a:spcPts val="0"/>
              </a:spcAft>
              <a:buFont typeface="Arial" panose="020B0604020202020204" pitchFamily="34" charset="0"/>
              <a:buChar char="•"/>
            </a:pPr>
            <a:r>
              <a:rPr lang="en-US" sz="1800" b="0" i="0" dirty="0">
                <a:solidFill>
                  <a:srgbClr val="000000"/>
                </a:solidFill>
                <a:effectLst/>
                <a:latin typeface="+mn-lt"/>
              </a:rPr>
              <a:t>Engineered systems for containing oil in the water column or on the seabed are few and only work in environments with low currents and minimal waves. Natural containment in seabed depressions or in the lee of topographical or man-made structures on the seabed is effective for containing oils, but these are not always available in the vicinity of the spill.</a:t>
            </a:r>
            <a:endParaRPr lang="en-US" sz="1800" b="0" i="0" u="none" strike="noStrike" dirty="0">
              <a:solidFill>
                <a:srgbClr val="000000"/>
              </a:solidFill>
              <a:effectLst/>
              <a:latin typeface="+mn-lt"/>
              <a:cs typeface="Calibri" panose="020F0502020204030204" pitchFamily="34" charset="0"/>
            </a:endParaRPr>
          </a:p>
        </p:txBody>
      </p:sp>
      <p:sp>
        <p:nvSpPr>
          <p:cNvPr id="2" name="TextBox 1">
            <a:extLst>
              <a:ext uri="{FF2B5EF4-FFF2-40B4-BE49-F238E27FC236}">
                <a16:creationId xmlns:a16="http://schemas.microsoft.com/office/drawing/2014/main" id="{E04AA267-EBCC-4000-B8FC-9C1D3DCA2FCA}"/>
              </a:ext>
            </a:extLst>
          </p:cNvPr>
          <p:cNvSpPr txBox="1"/>
          <p:nvPr/>
        </p:nvSpPr>
        <p:spPr>
          <a:xfrm>
            <a:off x="8011547" y="4742120"/>
            <a:ext cx="1190847" cy="307777"/>
          </a:xfrm>
          <a:prstGeom prst="rect">
            <a:avLst/>
          </a:prstGeom>
          <a:noFill/>
        </p:spPr>
        <p:txBody>
          <a:bodyPr wrap="square" rtlCol="0">
            <a:spAutoFit/>
          </a:bodyPr>
          <a:lstStyle/>
          <a:p>
            <a:r>
              <a:rPr lang="en-IN" dirty="0">
                <a:solidFill>
                  <a:schemeClr val="accent1">
                    <a:lumMod val="75000"/>
                  </a:schemeClr>
                </a:solidFill>
              </a:rPr>
              <a:t>nap.edu</a:t>
            </a:r>
          </a:p>
        </p:txBody>
      </p:sp>
    </p:spTree>
    <p:extLst>
      <p:ext uri="{BB962C8B-B14F-4D97-AF65-F5344CB8AC3E}">
        <p14:creationId xmlns:p14="http://schemas.microsoft.com/office/powerpoint/2010/main" val="911383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9BE2A4-8648-45AE-8865-BA79ACE483B0}"/>
              </a:ext>
            </a:extLst>
          </p:cNvPr>
          <p:cNvSpPr txBox="1"/>
          <p:nvPr/>
        </p:nvSpPr>
        <p:spPr>
          <a:xfrm>
            <a:off x="928914" y="1786920"/>
            <a:ext cx="7155543" cy="1569660"/>
          </a:xfrm>
          <a:prstGeom prst="rect">
            <a:avLst/>
          </a:prstGeom>
          <a:noFill/>
        </p:spPr>
        <p:txBody>
          <a:bodyPr wrap="square" rtlCol="0">
            <a:spAutoFit/>
          </a:bodyPr>
          <a:lstStyle/>
          <a:p>
            <a:pPr algn="ctr"/>
            <a:r>
              <a:rPr lang="en-IN" sz="9600" b="1" dirty="0">
                <a:latin typeface="Calibri" panose="020F0502020204030204" pitchFamily="34" charset="0"/>
                <a:cs typeface="Calibri" panose="020F0502020204030204" pitchFamily="34" charset="0"/>
              </a:rPr>
              <a:t>THANKYOU</a:t>
            </a:r>
          </a:p>
        </p:txBody>
      </p:sp>
    </p:spTree>
    <p:extLst>
      <p:ext uri="{BB962C8B-B14F-4D97-AF65-F5344CB8AC3E}">
        <p14:creationId xmlns:p14="http://schemas.microsoft.com/office/powerpoint/2010/main" val="1623447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l="-5000" r="-5000"/>
          </a:stretch>
        </a:blipFill>
        <a:effectLst/>
      </p:bgPr>
    </p:bg>
    <p:spTree>
      <p:nvGrpSpPr>
        <p:cNvPr id="1" name=""/>
        <p:cNvGrpSpPr/>
        <p:nvPr/>
      </p:nvGrpSpPr>
      <p:grpSpPr>
        <a:xfrm>
          <a:off x="0" y="0"/>
          <a:ext cx="0" cy="0"/>
          <a:chOff x="0" y="0"/>
          <a:chExt cx="0" cy="0"/>
        </a:xfrm>
      </p:grpSpPr>
      <p:sp>
        <p:nvSpPr>
          <p:cNvPr id="4" name="Google Shape;227;p41">
            <a:extLst>
              <a:ext uri="{FF2B5EF4-FFF2-40B4-BE49-F238E27FC236}">
                <a16:creationId xmlns:a16="http://schemas.microsoft.com/office/drawing/2014/main" id="{F93C0D08-7817-480C-BB4F-E9FC28E622EB}"/>
              </a:ext>
            </a:extLst>
          </p:cNvPr>
          <p:cNvSpPr txBox="1">
            <a:spLocks/>
          </p:cNvSpPr>
          <p:nvPr/>
        </p:nvSpPr>
        <p:spPr>
          <a:xfrm>
            <a:off x="0" y="-14177"/>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rgbClr val="FF0000"/>
              </a:buClr>
              <a:buSzPts val="3500"/>
              <a:buFont typeface="Times New Roman"/>
              <a:buNone/>
            </a:pPr>
            <a:r>
              <a:rPr lang="en-IN" sz="6000" b="1" dirty="0">
                <a:solidFill>
                  <a:schemeClr val="tx1">
                    <a:lumMod val="95000"/>
                    <a:lumOff val="5000"/>
                  </a:schemeClr>
                </a:solidFill>
                <a:latin typeface="Calibri" panose="020F0502020204030204" pitchFamily="34" charset="0"/>
                <a:ea typeface="Times New Roman"/>
                <a:cs typeface="Calibri" panose="020F0502020204030204" pitchFamily="34" charset="0"/>
                <a:sym typeface="Times New Roman"/>
              </a:rPr>
              <a:t>Introduction</a:t>
            </a:r>
            <a:endParaRPr lang="en-IN" sz="6000"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CE52BD2-6BE6-4CB0-A241-E2D8CA15649F}"/>
              </a:ext>
            </a:extLst>
          </p:cNvPr>
          <p:cNvPicPr>
            <a:picLocks noChangeAspect="1"/>
          </p:cNvPicPr>
          <p:nvPr/>
        </p:nvPicPr>
        <p:blipFill>
          <a:blip r:embed="rId3"/>
          <a:stretch>
            <a:fillRect/>
          </a:stretch>
        </p:blipFill>
        <p:spPr>
          <a:xfrm>
            <a:off x="5564372" y="-14177"/>
            <a:ext cx="3579627" cy="2596208"/>
          </a:xfrm>
          <a:prstGeom prst="rect">
            <a:avLst/>
          </a:prstGeom>
        </p:spPr>
      </p:pic>
      <p:pic>
        <p:nvPicPr>
          <p:cNvPr id="6" name="Picture 5">
            <a:extLst>
              <a:ext uri="{FF2B5EF4-FFF2-40B4-BE49-F238E27FC236}">
                <a16:creationId xmlns:a16="http://schemas.microsoft.com/office/drawing/2014/main" id="{5E394F03-DA93-4674-A546-7EF2C9EEDBF3}"/>
              </a:ext>
            </a:extLst>
          </p:cNvPr>
          <p:cNvPicPr>
            <a:picLocks noChangeAspect="1"/>
          </p:cNvPicPr>
          <p:nvPr/>
        </p:nvPicPr>
        <p:blipFill>
          <a:blip r:embed="rId4"/>
          <a:stretch>
            <a:fillRect/>
          </a:stretch>
        </p:blipFill>
        <p:spPr>
          <a:xfrm>
            <a:off x="5564372" y="2582031"/>
            <a:ext cx="3579628" cy="2585928"/>
          </a:xfrm>
          <a:prstGeom prst="rect">
            <a:avLst/>
          </a:prstGeom>
        </p:spPr>
      </p:pic>
      <p:sp>
        <p:nvSpPr>
          <p:cNvPr id="7" name="TextBox 6">
            <a:extLst>
              <a:ext uri="{FF2B5EF4-FFF2-40B4-BE49-F238E27FC236}">
                <a16:creationId xmlns:a16="http://schemas.microsoft.com/office/drawing/2014/main" id="{BD3A2730-1ED9-452C-9A8F-B67A31270C02}"/>
              </a:ext>
            </a:extLst>
          </p:cNvPr>
          <p:cNvSpPr txBox="1"/>
          <p:nvPr/>
        </p:nvSpPr>
        <p:spPr>
          <a:xfrm>
            <a:off x="56707" y="907311"/>
            <a:ext cx="5316279" cy="3323987"/>
          </a:xfrm>
          <a:prstGeom prst="rect">
            <a:avLst/>
          </a:prstGeom>
          <a:noFill/>
        </p:spPr>
        <p:txBody>
          <a:bodyPr wrap="square" rtlCol="0">
            <a:spAutoFit/>
          </a:bodyPr>
          <a:lstStyle/>
          <a:p>
            <a:pPr marL="285750" indent="-285750" algn="just">
              <a:buFont typeface="Arial" panose="020B0604020202020204" pitchFamily="34" charset="0"/>
              <a:buChar char="•"/>
            </a:pPr>
            <a:r>
              <a:rPr lang="en-US" b="0" i="0" dirty="0">
                <a:solidFill>
                  <a:srgbClr val="222222"/>
                </a:solidFill>
                <a:effectLst/>
                <a:latin typeface="Arial" panose="020B0604020202020204" pitchFamily="34" charset="0"/>
              </a:rPr>
              <a:t>Contamination of seawater due to an oil pour, as a result of an accident or human error, is termed an oil spill.</a:t>
            </a:r>
          </a:p>
          <a:p>
            <a:pPr algn="just"/>
            <a:endParaRPr lang="en-US" b="0" i="0" dirty="0">
              <a:solidFill>
                <a:srgbClr val="222222"/>
              </a:solidFill>
              <a:effectLst/>
              <a:latin typeface="Arial" panose="020B0604020202020204" pitchFamily="34" charset="0"/>
            </a:endParaRPr>
          </a:p>
          <a:p>
            <a:pPr marL="285750" indent="-285750" algn="just">
              <a:buFont typeface="Arial" panose="020B0604020202020204" pitchFamily="34" charset="0"/>
              <a:buChar char="•"/>
            </a:pPr>
            <a:r>
              <a:rPr lang="en-US" dirty="0">
                <a:solidFill>
                  <a:srgbClr val="222222"/>
                </a:solidFill>
                <a:latin typeface="Arial" panose="020B0604020202020204" pitchFamily="34" charset="0"/>
              </a:rPr>
              <a:t>As oil is </a:t>
            </a:r>
            <a:r>
              <a:rPr lang="en-US" b="0" i="0" dirty="0">
                <a:solidFill>
                  <a:srgbClr val="222222"/>
                </a:solidFill>
                <a:effectLst/>
                <a:latin typeface="Arial" panose="020B0604020202020204" pitchFamily="34" charset="0"/>
              </a:rPr>
              <a:t>unevenly distributed, it is transported by ships across the oceans and by pipelines across the lands. This has resulted in several accidents in the past while transferring the oil to vessels, during transportation, breaking of pipelines, as well as while drilling in the earth’s crust.</a:t>
            </a:r>
          </a:p>
          <a:p>
            <a:pPr algn="just"/>
            <a:endParaRPr lang="en-US" dirty="0">
              <a:solidFill>
                <a:srgbClr val="222222"/>
              </a:solidFill>
              <a:latin typeface="Arial" panose="020B0604020202020204" pitchFamily="34" charset="0"/>
            </a:endParaRPr>
          </a:p>
          <a:p>
            <a:pPr marL="285750" indent="-285750" algn="just">
              <a:buFont typeface="Arial" panose="020B0604020202020204" pitchFamily="34" charset="0"/>
              <a:buChar char="•"/>
            </a:pPr>
            <a:r>
              <a:rPr lang="en-US" b="0" i="0" dirty="0">
                <a:solidFill>
                  <a:srgbClr val="222222"/>
                </a:solidFill>
                <a:effectLst/>
                <a:latin typeface="Arial" panose="020B0604020202020204" pitchFamily="34" charset="0"/>
              </a:rPr>
              <a:t>Crude oil is a mixture of gas, naphtha, kerosene, light gas, and residuals, which causes hazardous health effects if consumed by any life forms.</a:t>
            </a:r>
            <a:endParaRPr lang="en-US" dirty="0">
              <a:solidFill>
                <a:srgbClr val="222222"/>
              </a:solidFill>
              <a:latin typeface="Arial" panose="020B0604020202020204" pitchFamily="34" charset="0"/>
            </a:endParaRPr>
          </a:p>
          <a:p>
            <a:pPr algn="just"/>
            <a:endParaRPr lang="en-IN" dirty="0"/>
          </a:p>
          <a:p>
            <a:pPr marL="285750" indent="-285750" algn="just">
              <a:buFont typeface="Arial" panose="020B0604020202020204" pitchFamily="34" charset="0"/>
              <a:buChar char="•"/>
            </a:pPr>
            <a:r>
              <a:rPr lang="en-US" dirty="0">
                <a:solidFill>
                  <a:srgbClr val="222222"/>
                </a:solidFill>
                <a:latin typeface="Arial" panose="020B0604020202020204" pitchFamily="34" charset="0"/>
              </a:rPr>
              <a:t>Oil</a:t>
            </a:r>
            <a:r>
              <a:rPr lang="en-US" b="0" i="0" dirty="0">
                <a:solidFill>
                  <a:srgbClr val="222222"/>
                </a:solidFill>
                <a:effectLst/>
                <a:latin typeface="Arial" panose="020B0604020202020204" pitchFamily="34" charset="0"/>
              </a:rPr>
              <a:t> spills contaminate the coasts and estuaries and can cause serious health problems to human beings.</a:t>
            </a:r>
          </a:p>
        </p:txBody>
      </p:sp>
      <p:sp>
        <p:nvSpPr>
          <p:cNvPr id="8" name="TextBox 7">
            <a:extLst>
              <a:ext uri="{FF2B5EF4-FFF2-40B4-BE49-F238E27FC236}">
                <a16:creationId xmlns:a16="http://schemas.microsoft.com/office/drawing/2014/main" id="{D0C3E107-B2E1-4A6F-A4AD-20987F25913C}"/>
              </a:ext>
            </a:extLst>
          </p:cNvPr>
          <p:cNvSpPr txBox="1"/>
          <p:nvPr/>
        </p:nvSpPr>
        <p:spPr>
          <a:xfrm>
            <a:off x="3452037" y="4784651"/>
            <a:ext cx="2016642" cy="338554"/>
          </a:xfrm>
          <a:prstGeom prst="rect">
            <a:avLst/>
          </a:prstGeom>
          <a:noFill/>
        </p:spPr>
        <p:txBody>
          <a:bodyPr wrap="square" rtlCol="0">
            <a:spAutoFit/>
          </a:bodyPr>
          <a:lstStyle/>
          <a:p>
            <a:r>
              <a:rPr lang="en-IN" sz="1600" b="1" dirty="0">
                <a:solidFill>
                  <a:srgbClr val="0070C0"/>
                </a:solidFill>
              </a:rPr>
              <a:t>marineinsight.com</a:t>
            </a:r>
          </a:p>
        </p:txBody>
      </p:sp>
    </p:spTree>
    <p:extLst>
      <p:ext uri="{BB962C8B-B14F-4D97-AF65-F5344CB8AC3E}">
        <p14:creationId xmlns:p14="http://schemas.microsoft.com/office/powerpoint/2010/main" val="2508288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6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FCF3CF-B6EF-407E-9CAE-C7A283D4A0BE}"/>
              </a:ext>
            </a:extLst>
          </p:cNvPr>
          <p:cNvSpPr txBox="1"/>
          <p:nvPr/>
        </p:nvSpPr>
        <p:spPr>
          <a:xfrm>
            <a:off x="141767" y="212651"/>
            <a:ext cx="3735573" cy="1015663"/>
          </a:xfrm>
          <a:prstGeom prst="rect">
            <a:avLst/>
          </a:prstGeom>
          <a:noFill/>
        </p:spPr>
        <p:txBody>
          <a:bodyPr wrap="square" rtlCol="0">
            <a:spAutoFit/>
          </a:bodyPr>
          <a:lstStyle/>
          <a:p>
            <a:r>
              <a:rPr lang="en-IN" sz="6000" b="1" dirty="0">
                <a:latin typeface="Calibri" panose="020F0502020204030204" pitchFamily="34" charset="0"/>
                <a:cs typeface="Calibri" panose="020F0502020204030204" pitchFamily="34" charset="0"/>
              </a:rPr>
              <a:t>Motivation</a:t>
            </a:r>
          </a:p>
        </p:txBody>
      </p:sp>
      <p:sp>
        <p:nvSpPr>
          <p:cNvPr id="4" name="TextBox 3">
            <a:extLst>
              <a:ext uri="{FF2B5EF4-FFF2-40B4-BE49-F238E27FC236}">
                <a16:creationId xmlns:a16="http://schemas.microsoft.com/office/drawing/2014/main" id="{D40732AD-9E54-4666-AEEF-92F81EE8FEB7}"/>
              </a:ext>
            </a:extLst>
          </p:cNvPr>
          <p:cNvSpPr txBox="1"/>
          <p:nvPr/>
        </p:nvSpPr>
        <p:spPr>
          <a:xfrm>
            <a:off x="141767" y="1228314"/>
            <a:ext cx="8718698" cy="3299365"/>
          </a:xfrm>
          <a:prstGeom prst="rect">
            <a:avLst/>
          </a:prstGeom>
          <a:noFill/>
        </p:spPr>
        <p:txBody>
          <a:bodyPr wrap="square">
            <a:spAutoFit/>
          </a:bodyPr>
          <a:lstStyle/>
          <a:p>
            <a:pPr marL="387350" indent="-285750" algn="just">
              <a:lnSpc>
                <a:spcPct val="90000"/>
              </a:lnSpc>
              <a:spcBef>
                <a:spcPts val="1000"/>
              </a:spcBef>
              <a:buSzPts val="2000"/>
              <a:buFont typeface="Wingdings" panose="05000000000000000000" pitchFamily="2" charset="2"/>
              <a:buChar char="§"/>
            </a:pPr>
            <a:r>
              <a:rPr lang="en-US" sz="1600" b="0" i="0" dirty="0">
                <a:solidFill>
                  <a:srgbClr val="222222"/>
                </a:solidFill>
                <a:effectLst/>
                <a:latin typeface="Arial" panose="020B0604020202020204" pitchFamily="34" charset="0"/>
              </a:rPr>
              <a:t>The biggest threat to the safe marine environment is “oil spill” from ships.</a:t>
            </a:r>
          </a:p>
          <a:p>
            <a:pPr marL="387350" indent="-285750" algn="just">
              <a:lnSpc>
                <a:spcPct val="90000"/>
              </a:lnSpc>
              <a:spcBef>
                <a:spcPts val="1000"/>
              </a:spcBef>
              <a:buSzPts val="2000"/>
              <a:buFont typeface="Wingdings" panose="05000000000000000000" pitchFamily="2" charset="2"/>
              <a:buChar char="§"/>
            </a:pPr>
            <a:endParaRPr lang="en-US" sz="1600" dirty="0">
              <a:solidFill>
                <a:schemeClr val="dk1"/>
              </a:solidFill>
            </a:endParaRPr>
          </a:p>
          <a:p>
            <a:pPr marL="387350" indent="-285750" algn="just">
              <a:lnSpc>
                <a:spcPct val="90000"/>
              </a:lnSpc>
              <a:spcBef>
                <a:spcPts val="1000"/>
              </a:spcBef>
              <a:buSzPts val="2000"/>
              <a:buFont typeface="Wingdings" panose="05000000000000000000" pitchFamily="2" charset="2"/>
              <a:buChar char="§"/>
            </a:pPr>
            <a:r>
              <a:rPr lang="en-US" sz="1600" dirty="0">
                <a:solidFill>
                  <a:schemeClr val="dk1"/>
                </a:solidFill>
              </a:rPr>
              <a:t>Its high time that we realize how important is the individual participation and to educate themselves about the adverse effects of oil spill. </a:t>
            </a:r>
          </a:p>
          <a:p>
            <a:pPr marL="387350" indent="-285750" algn="just">
              <a:lnSpc>
                <a:spcPct val="90000"/>
              </a:lnSpc>
              <a:spcBef>
                <a:spcPts val="1000"/>
              </a:spcBef>
              <a:buSzPts val="2000"/>
              <a:buFont typeface="Wingdings" panose="05000000000000000000" pitchFamily="2" charset="2"/>
              <a:buChar char="§"/>
            </a:pPr>
            <a:endParaRPr lang="en-US" sz="1600" dirty="0">
              <a:solidFill>
                <a:schemeClr val="dk1"/>
              </a:solidFill>
            </a:endParaRPr>
          </a:p>
          <a:p>
            <a:pPr marL="387350" indent="-285750" algn="just">
              <a:lnSpc>
                <a:spcPct val="90000"/>
              </a:lnSpc>
              <a:spcBef>
                <a:spcPts val="1000"/>
              </a:spcBef>
              <a:buSzPts val="2000"/>
              <a:buFont typeface="Wingdings" panose="05000000000000000000" pitchFamily="2" charset="2"/>
              <a:buChar char="§"/>
            </a:pPr>
            <a:r>
              <a:rPr lang="en-US" sz="1600" dirty="0">
                <a:solidFill>
                  <a:schemeClr val="dk1"/>
                </a:solidFill>
              </a:rPr>
              <a:t>The aim is to bring awareness about water pollution due to oil spill and the ways it is affecting us. </a:t>
            </a:r>
          </a:p>
          <a:p>
            <a:pPr marL="387350" indent="-285750" algn="just">
              <a:lnSpc>
                <a:spcPct val="90000"/>
              </a:lnSpc>
              <a:spcBef>
                <a:spcPts val="1000"/>
              </a:spcBef>
              <a:buSzPts val="2000"/>
              <a:buFont typeface="Wingdings" panose="05000000000000000000" pitchFamily="2" charset="2"/>
              <a:buChar char="§"/>
            </a:pPr>
            <a:endParaRPr lang="en-US" sz="1600" dirty="0">
              <a:solidFill>
                <a:schemeClr val="dk1"/>
              </a:solidFill>
            </a:endParaRPr>
          </a:p>
          <a:p>
            <a:pPr marL="387350" indent="-285750" algn="just">
              <a:lnSpc>
                <a:spcPct val="90000"/>
              </a:lnSpc>
              <a:spcBef>
                <a:spcPts val="1000"/>
              </a:spcBef>
              <a:buSzPts val="2000"/>
              <a:buFont typeface="Wingdings" panose="05000000000000000000" pitchFamily="2" charset="2"/>
              <a:buChar char="§"/>
            </a:pPr>
            <a:r>
              <a:rPr lang="en-US" sz="1600" dirty="0"/>
              <a:t>Fossil fuels are high in demand and are depleting at a very fast rate, it is our duty to use them sustainably. Oil spills are such a waste of valuable resources and deplete the marine life so it is necessary to learn to prevent it at all costs.</a:t>
            </a:r>
          </a:p>
        </p:txBody>
      </p:sp>
    </p:spTree>
    <p:extLst>
      <p:ext uri="{BB962C8B-B14F-4D97-AF65-F5344CB8AC3E}">
        <p14:creationId xmlns:p14="http://schemas.microsoft.com/office/powerpoint/2010/main" val="3166005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0000"/>
            <a:lum/>
          </a:blip>
          <a:srcRect/>
          <a:stretch>
            <a:fillRect t="-34000" b="-34000"/>
          </a:stretch>
        </a:blipFill>
        <a:effectLst/>
      </p:bgPr>
    </p:bg>
    <p:spTree>
      <p:nvGrpSpPr>
        <p:cNvPr id="1" name="Shape 243"/>
        <p:cNvGrpSpPr/>
        <p:nvPr/>
      </p:nvGrpSpPr>
      <p:grpSpPr>
        <a:xfrm>
          <a:off x="0" y="0"/>
          <a:ext cx="0" cy="0"/>
          <a:chOff x="0" y="0"/>
          <a:chExt cx="0" cy="0"/>
        </a:xfrm>
      </p:grpSpPr>
      <p:sp>
        <p:nvSpPr>
          <p:cNvPr id="245" name="Google Shape;245;p44"/>
          <p:cNvSpPr txBox="1"/>
          <p:nvPr/>
        </p:nvSpPr>
        <p:spPr>
          <a:xfrm>
            <a:off x="174171" y="863879"/>
            <a:ext cx="8668693" cy="3808735"/>
          </a:xfrm>
          <a:prstGeom prst="rect">
            <a:avLst/>
          </a:prstGeom>
          <a:noFill/>
          <a:ln>
            <a:noFill/>
          </a:ln>
        </p:spPr>
        <p:txBody>
          <a:bodyPr spcFirstLastPara="1" wrap="square" lIns="68575" tIns="34275" rIns="68575" bIns="34275" anchor="t" anchorCtr="0">
            <a:noAutofit/>
          </a:bodyPr>
          <a:lstStyle/>
          <a:p>
            <a:pPr marL="285750" marR="0" lvl="0" indent="-285750" algn="just" rtl="0">
              <a:spcBef>
                <a:spcPts val="0"/>
              </a:spcBef>
              <a:spcAft>
                <a:spcPts val="0"/>
              </a:spcAft>
              <a:buFont typeface="Arial" panose="020B0604020202020204" pitchFamily="34" charset="0"/>
              <a:buChar char="•"/>
            </a:pPr>
            <a:r>
              <a:rPr lang="en" sz="1600" b="1" i="1" u="sng" strike="noStrike" cap="none" dirty="0">
                <a:solidFill>
                  <a:schemeClr val="tx1"/>
                </a:solidFill>
                <a:latin typeface="Calibri"/>
                <a:ea typeface="Calibri"/>
                <a:cs typeface="Calibri"/>
                <a:sym typeface="Calibri"/>
              </a:rPr>
              <a:t>Natural spills </a:t>
            </a:r>
            <a:r>
              <a:rPr lang="en" sz="1600" b="0" i="0" u="none" strike="noStrike" cap="none" dirty="0">
                <a:solidFill>
                  <a:schemeClr val="tx1"/>
                </a:solidFill>
                <a:latin typeface="Calibri"/>
                <a:ea typeface="Calibri"/>
                <a:cs typeface="Calibri"/>
                <a:sym typeface="Calibri"/>
              </a:rPr>
              <a:t>- Crude oil is formed during long periods of time through natural processes involving organic matter from dead organisms. Oil exists in many environments and may be naturally spilled due to various factors (including climatic conditions, disturbance, etc.). Such natural oil spills may occur in oceans, due to eroding of sedimentary rocks from the bottom of the ocean (the effect may be similar with that of an accidental oil spill from human drilling in oceans such as the recent BP oil spill from the Gulf of Mexico).</a:t>
            </a:r>
            <a:r>
              <a:rPr lang="en" sz="1600" dirty="0">
                <a:solidFill>
                  <a:schemeClr val="tx1"/>
                </a:solidFill>
                <a:latin typeface="Calibri"/>
                <a:ea typeface="Calibri"/>
                <a:cs typeface="Calibri"/>
                <a:sym typeface="Calibri"/>
              </a:rPr>
              <a:t> </a:t>
            </a:r>
          </a:p>
          <a:p>
            <a:pPr marR="0" lvl="0" algn="just" rtl="0">
              <a:spcBef>
                <a:spcPts val="0"/>
              </a:spcBef>
              <a:spcAft>
                <a:spcPts val="0"/>
              </a:spcAft>
            </a:pPr>
            <a:endParaRPr sz="1600" dirty="0">
              <a:solidFill>
                <a:schemeClr val="tx1"/>
              </a:solidFill>
            </a:endParaRPr>
          </a:p>
          <a:p>
            <a:pPr marL="285750" marR="0" lvl="0" indent="-285750" algn="just" rtl="0">
              <a:spcBef>
                <a:spcPts val="0"/>
              </a:spcBef>
              <a:spcAft>
                <a:spcPts val="0"/>
              </a:spcAft>
              <a:buFont typeface="Arial" panose="020B0604020202020204" pitchFamily="34" charset="0"/>
              <a:buChar char="•"/>
            </a:pPr>
            <a:r>
              <a:rPr lang="en" sz="1600" b="1" i="1" u="sng" dirty="0">
                <a:solidFill>
                  <a:schemeClr val="tx1"/>
                </a:solidFill>
                <a:latin typeface="Calibri"/>
                <a:ea typeface="Calibri"/>
                <a:cs typeface="Calibri"/>
                <a:sym typeface="Calibri"/>
              </a:rPr>
              <a:t>Anthropogenic causes</a:t>
            </a:r>
            <a:r>
              <a:rPr lang="en" sz="1600" b="1" dirty="0">
                <a:solidFill>
                  <a:schemeClr val="tx1"/>
                </a:solidFill>
                <a:latin typeface="Calibri"/>
                <a:ea typeface="Calibri"/>
                <a:cs typeface="Calibri"/>
                <a:sym typeface="Calibri"/>
              </a:rPr>
              <a:t> </a:t>
            </a:r>
            <a:r>
              <a:rPr lang="en" sz="1600" dirty="0">
                <a:solidFill>
                  <a:schemeClr val="tx1"/>
                </a:solidFill>
                <a:latin typeface="Calibri"/>
                <a:ea typeface="Calibri"/>
                <a:cs typeface="Calibri"/>
                <a:sym typeface="Calibri"/>
              </a:rPr>
              <a:t>- It includes accidental oil spills (such as the BP oil spill in the Gulf of Mexico) as well as leaks and spills due to a large variety of human activities related to oil refining, handling and transport, storage and use of crude oil and any of its distilled products.</a:t>
            </a:r>
            <a:endParaRPr sz="1600" dirty="0">
              <a:solidFill>
                <a:schemeClr val="tx1"/>
              </a:solidFill>
            </a:endParaRPr>
          </a:p>
          <a:p>
            <a:pPr marR="0" lvl="0" algn="just" rtl="0">
              <a:spcBef>
                <a:spcPts val="0"/>
              </a:spcBef>
              <a:spcAft>
                <a:spcPts val="0"/>
              </a:spcAft>
            </a:pPr>
            <a:endParaRPr sz="1600" dirty="0">
              <a:solidFill>
                <a:schemeClr val="tx1"/>
              </a:solidFill>
            </a:endParaRPr>
          </a:p>
          <a:p>
            <a:pPr marL="285750" marR="0" lvl="0" indent="-285750" algn="just" rtl="0">
              <a:spcBef>
                <a:spcPts val="0"/>
              </a:spcBef>
              <a:spcAft>
                <a:spcPts val="0"/>
              </a:spcAft>
              <a:buFont typeface="Arial" panose="020B0604020202020204" pitchFamily="34" charset="0"/>
              <a:buChar char="•"/>
            </a:pPr>
            <a:r>
              <a:rPr lang="en" sz="1600" dirty="0">
                <a:solidFill>
                  <a:schemeClr val="tx1"/>
                </a:solidFill>
                <a:latin typeface="Calibri"/>
                <a:ea typeface="Calibri"/>
                <a:cs typeface="Calibri"/>
                <a:sym typeface="Calibri"/>
              </a:rPr>
              <a:t>Thousands of minor and several major oil spills related to well discharges and tanker operations are reported each year, with the total quantity of oil released annually into the world’s oceans exceeding one million metric tons. The unintentional or negligent release of used gasoline solvents and crankcase lubricants by industries and individuals greatly aggravates the overall environmental problem. Combined with natural seepage from the ocean floor, these sources add oil to the world’s waterways at the rate of 3.5 million to 6 million metric tons a year.</a:t>
            </a:r>
            <a:endParaRPr sz="1600" dirty="0">
              <a:solidFill>
                <a:schemeClr val="tx1"/>
              </a:solidFill>
            </a:endParaRPr>
          </a:p>
          <a:p>
            <a:pPr marL="285750" marR="0" lvl="0" indent="-285750" algn="just" rtl="0">
              <a:spcBef>
                <a:spcPts val="0"/>
              </a:spcBef>
              <a:spcAft>
                <a:spcPts val="0"/>
              </a:spcAft>
              <a:buFont typeface="Arial" panose="020B0604020202020204" pitchFamily="34" charset="0"/>
              <a:buChar char="•"/>
            </a:pPr>
            <a:endParaRPr sz="1600" dirty="0">
              <a:solidFill>
                <a:schemeClr val="tx1"/>
              </a:solidFill>
              <a:latin typeface="Calibri"/>
              <a:ea typeface="Calibri"/>
              <a:cs typeface="Calibri"/>
              <a:sym typeface="Calibri"/>
            </a:endParaRPr>
          </a:p>
        </p:txBody>
      </p:sp>
      <p:sp>
        <p:nvSpPr>
          <p:cNvPr id="2" name="TextBox 1">
            <a:extLst>
              <a:ext uri="{FF2B5EF4-FFF2-40B4-BE49-F238E27FC236}">
                <a16:creationId xmlns:a16="http://schemas.microsoft.com/office/drawing/2014/main" id="{3998C485-525E-4CAB-9FC9-03C291E6570B}"/>
              </a:ext>
            </a:extLst>
          </p:cNvPr>
          <p:cNvSpPr txBox="1"/>
          <p:nvPr/>
        </p:nvSpPr>
        <p:spPr>
          <a:xfrm>
            <a:off x="301136" y="0"/>
            <a:ext cx="2837543" cy="1015663"/>
          </a:xfrm>
          <a:prstGeom prst="rect">
            <a:avLst/>
          </a:prstGeom>
          <a:noFill/>
        </p:spPr>
        <p:txBody>
          <a:bodyPr wrap="square" rtlCol="0">
            <a:spAutoFit/>
          </a:bodyPr>
          <a:lstStyle/>
          <a:p>
            <a:r>
              <a:rPr lang="en-IN" sz="6000" b="1" dirty="0">
                <a:solidFill>
                  <a:schemeClr val="tx1"/>
                </a:solidFill>
                <a:latin typeface="Calibri" panose="020F0502020204030204" pitchFamily="34" charset="0"/>
                <a:cs typeface="Calibri" panose="020F0502020204030204" pitchFamily="34" charset="0"/>
              </a:rPr>
              <a:t>Causes</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6000"/>
            <a:lum/>
          </a:blip>
          <a:srcRect/>
          <a:stretch>
            <a:fillRect t="-9000" b="-9000"/>
          </a:stretch>
        </a:blipFill>
        <a:effectLst/>
      </p:bgPr>
    </p:bg>
    <p:spTree>
      <p:nvGrpSpPr>
        <p:cNvPr id="1" name="Shape 250"/>
        <p:cNvGrpSpPr/>
        <p:nvPr/>
      </p:nvGrpSpPr>
      <p:grpSpPr>
        <a:xfrm>
          <a:off x="0" y="0"/>
          <a:ext cx="0" cy="0"/>
          <a:chOff x="0" y="0"/>
          <a:chExt cx="0" cy="0"/>
        </a:xfrm>
      </p:grpSpPr>
      <p:sp>
        <p:nvSpPr>
          <p:cNvPr id="251" name="Google Shape;251;p45"/>
          <p:cNvSpPr/>
          <p:nvPr/>
        </p:nvSpPr>
        <p:spPr>
          <a:xfrm>
            <a:off x="0" y="0"/>
            <a:ext cx="8890000" cy="754800"/>
          </a:xfrm>
          <a:prstGeom prst="rect">
            <a:avLst/>
          </a:prstGeom>
          <a:noFill/>
          <a:ln>
            <a:noFill/>
          </a:ln>
        </p:spPr>
        <p:txBody>
          <a:bodyPr spcFirstLastPara="1" wrap="square" lIns="68575" tIns="34275" rIns="68575" bIns="34275" anchor="t" anchorCtr="0">
            <a:noAutofit/>
          </a:bodyPr>
          <a:lstStyle/>
          <a:p>
            <a:pPr marL="0" marR="0" lvl="0" indent="0" rtl="0">
              <a:spcBef>
                <a:spcPts val="0"/>
              </a:spcBef>
              <a:spcAft>
                <a:spcPts val="0"/>
              </a:spcAft>
              <a:buNone/>
            </a:pPr>
            <a:r>
              <a:rPr lang="en" sz="4800" b="1" cap="none" dirty="0">
                <a:solidFill>
                  <a:schemeClr val="tx1"/>
                </a:solidFill>
                <a:latin typeface="Calibri"/>
                <a:ea typeface="Calibri"/>
                <a:cs typeface="Calibri"/>
                <a:sym typeface="Calibri"/>
              </a:rPr>
              <a:t>Largest Oil tanker spills in history</a:t>
            </a:r>
            <a:endParaRPr sz="4800" dirty="0">
              <a:solidFill>
                <a:schemeClr val="tx1"/>
              </a:solidFill>
            </a:endParaRPr>
          </a:p>
        </p:txBody>
      </p:sp>
      <p:graphicFrame>
        <p:nvGraphicFramePr>
          <p:cNvPr id="2" name="Table 1">
            <a:extLst>
              <a:ext uri="{FF2B5EF4-FFF2-40B4-BE49-F238E27FC236}">
                <a16:creationId xmlns:a16="http://schemas.microsoft.com/office/drawing/2014/main" id="{8551875E-2958-4589-890E-317CEE7EBB35}"/>
              </a:ext>
            </a:extLst>
          </p:cNvPr>
          <p:cNvGraphicFramePr>
            <a:graphicFrameLocks noGrp="1"/>
          </p:cNvGraphicFramePr>
          <p:nvPr>
            <p:extLst>
              <p:ext uri="{D42A27DB-BD31-4B8C-83A1-F6EECF244321}">
                <p14:modId xmlns:p14="http://schemas.microsoft.com/office/powerpoint/2010/main" val="1904039768"/>
              </p:ext>
            </p:extLst>
          </p:nvPr>
        </p:nvGraphicFramePr>
        <p:xfrm>
          <a:off x="329950" y="940596"/>
          <a:ext cx="2763770" cy="4004784"/>
        </p:xfrm>
        <a:graphic>
          <a:graphicData uri="http://schemas.openxmlformats.org/drawingml/2006/table">
            <a:tbl>
              <a:tblPr>
                <a:tableStyleId>{7DF18680-E054-41AD-8BC1-D1AEF772440D}</a:tableStyleId>
              </a:tblPr>
              <a:tblGrid>
                <a:gridCol w="1538454">
                  <a:extLst>
                    <a:ext uri="{9D8B030D-6E8A-4147-A177-3AD203B41FA5}">
                      <a16:colId xmlns:a16="http://schemas.microsoft.com/office/drawing/2014/main" val="476904786"/>
                    </a:ext>
                  </a:extLst>
                </a:gridCol>
                <a:gridCol w="1225316">
                  <a:extLst>
                    <a:ext uri="{9D8B030D-6E8A-4147-A177-3AD203B41FA5}">
                      <a16:colId xmlns:a16="http://schemas.microsoft.com/office/drawing/2014/main" val="2291436157"/>
                    </a:ext>
                  </a:extLst>
                </a:gridCol>
              </a:tblGrid>
              <a:tr h="190704">
                <a:tc>
                  <a:txBody>
                    <a:bodyPr/>
                    <a:lstStyle/>
                    <a:p>
                      <a:pPr algn="l" fontAlgn="b"/>
                      <a:r>
                        <a:rPr lang="en-IN" sz="900" u="none" strike="noStrike" dirty="0">
                          <a:effectLst/>
                        </a:rPr>
                        <a:t>SHIP NAME</a:t>
                      </a:r>
                      <a:endParaRPr lang="en-IN" sz="900" b="0" i="0" u="none" strike="noStrike" dirty="0">
                        <a:solidFill>
                          <a:srgbClr val="000000"/>
                        </a:solidFill>
                        <a:effectLst/>
                        <a:latin typeface="Calibri" panose="020F0502020204030204" pitchFamily="34" charset="0"/>
                      </a:endParaRPr>
                    </a:p>
                  </a:txBody>
                  <a:tcPr marL="6473" marR="6473" marT="6473" marB="0" anchor="b"/>
                </a:tc>
                <a:tc>
                  <a:txBody>
                    <a:bodyPr/>
                    <a:lstStyle/>
                    <a:p>
                      <a:pPr algn="l" fontAlgn="b"/>
                      <a:r>
                        <a:rPr lang="en-IN" sz="900" u="none" strike="noStrike" dirty="0">
                          <a:effectLst/>
                        </a:rPr>
                        <a:t>Spill(Metric Ton)</a:t>
                      </a:r>
                      <a:endParaRPr lang="en-IN" sz="9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2640013561"/>
                  </a:ext>
                </a:extLst>
              </a:tr>
              <a:tr h="190704">
                <a:tc>
                  <a:txBody>
                    <a:bodyPr/>
                    <a:lstStyle/>
                    <a:p>
                      <a:pPr algn="l" fontAlgn="t"/>
                      <a:r>
                        <a:rPr lang="en-IN" sz="800" u="none" strike="noStrike" dirty="0">
                          <a:effectLst/>
                        </a:rPr>
                        <a:t>Atlantic Empress(1979)</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2,87,000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3746616385"/>
                  </a:ext>
                </a:extLst>
              </a:tr>
              <a:tr h="190704">
                <a:tc>
                  <a:txBody>
                    <a:bodyPr/>
                    <a:lstStyle/>
                    <a:p>
                      <a:pPr algn="l" fontAlgn="t"/>
                      <a:r>
                        <a:rPr lang="en-IN" sz="800" u="none" strike="noStrike" dirty="0">
                          <a:effectLst/>
                        </a:rPr>
                        <a:t>ABT Summer(1991)</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2,60,000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89618213"/>
                  </a:ext>
                </a:extLst>
              </a:tr>
              <a:tr h="190704">
                <a:tc>
                  <a:txBody>
                    <a:bodyPr/>
                    <a:lstStyle/>
                    <a:p>
                      <a:pPr algn="l" fontAlgn="t"/>
                      <a:r>
                        <a:rPr lang="en-IN" sz="800" u="none" strike="noStrike" dirty="0">
                          <a:effectLst/>
                        </a:rPr>
                        <a:t>Castrilla de Bellver(1983)</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2,52,000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4036113866"/>
                  </a:ext>
                </a:extLst>
              </a:tr>
              <a:tr h="190704">
                <a:tc>
                  <a:txBody>
                    <a:bodyPr/>
                    <a:lstStyle/>
                    <a:p>
                      <a:pPr algn="l" fontAlgn="t"/>
                      <a:r>
                        <a:rPr lang="en-IN" sz="800" u="none" strike="noStrike" dirty="0">
                          <a:effectLst/>
                        </a:rPr>
                        <a:t>Amoca Cadiz(1978)</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2,23,000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1910149807"/>
                  </a:ext>
                </a:extLst>
              </a:tr>
              <a:tr h="190704">
                <a:tc>
                  <a:txBody>
                    <a:bodyPr/>
                    <a:lstStyle/>
                    <a:p>
                      <a:pPr algn="l" fontAlgn="t"/>
                      <a:r>
                        <a:rPr lang="en-IN" sz="800" u="none" strike="noStrike" dirty="0">
                          <a:effectLst/>
                        </a:rPr>
                        <a:t>Jakab Maersk (1975)</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88000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1895944994"/>
                  </a:ext>
                </a:extLst>
              </a:tr>
              <a:tr h="190704">
                <a:tc>
                  <a:txBody>
                    <a:bodyPr/>
                    <a:lstStyle/>
                    <a:p>
                      <a:pPr algn="l" fontAlgn="t"/>
                      <a:r>
                        <a:rPr lang="en-IN" sz="800" u="none" strike="noStrike" dirty="0">
                          <a:effectLst/>
                        </a:rPr>
                        <a:t>Independenta(1979)</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95000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3339533518"/>
                  </a:ext>
                </a:extLst>
              </a:tr>
              <a:tr h="190704">
                <a:tc>
                  <a:txBody>
                    <a:bodyPr/>
                    <a:lstStyle/>
                    <a:p>
                      <a:pPr algn="l" fontAlgn="t"/>
                      <a:r>
                        <a:rPr lang="en-IN" sz="800" u="none" strike="noStrike" dirty="0">
                          <a:effectLst/>
                        </a:rPr>
                        <a:t>Hawaiian Patriot(1977)</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95000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2571166445"/>
                  </a:ext>
                </a:extLst>
              </a:tr>
              <a:tr h="190704">
                <a:tc>
                  <a:txBody>
                    <a:bodyPr/>
                    <a:lstStyle/>
                    <a:p>
                      <a:pPr algn="l" fontAlgn="t"/>
                      <a:r>
                        <a:rPr lang="en-IN" sz="800" u="none" strike="noStrike" dirty="0">
                          <a:effectLst/>
                        </a:rPr>
                        <a:t>Urquiola(1976)</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100000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1845742991"/>
                  </a:ext>
                </a:extLst>
              </a:tr>
              <a:tr h="190704">
                <a:tc>
                  <a:txBody>
                    <a:bodyPr/>
                    <a:lstStyle/>
                    <a:p>
                      <a:pPr algn="l" fontAlgn="t"/>
                      <a:r>
                        <a:rPr lang="en-IN" sz="800" u="none" strike="noStrike" dirty="0">
                          <a:effectLst/>
                        </a:rPr>
                        <a:t>Irenes Serenade(1980)</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100000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2926824438"/>
                  </a:ext>
                </a:extLst>
              </a:tr>
              <a:tr h="190704">
                <a:tc>
                  <a:txBody>
                    <a:bodyPr/>
                    <a:lstStyle/>
                    <a:p>
                      <a:pPr algn="l" fontAlgn="t"/>
                      <a:r>
                        <a:rPr lang="en-IN" sz="800" u="none" strike="noStrike" dirty="0">
                          <a:effectLst/>
                        </a:rPr>
                        <a:t>Sea star(1972)</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115000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2531633669"/>
                  </a:ext>
                </a:extLst>
              </a:tr>
              <a:tr h="190704">
                <a:tc>
                  <a:txBody>
                    <a:bodyPr/>
                    <a:lstStyle/>
                    <a:p>
                      <a:pPr algn="l" fontAlgn="t"/>
                      <a:r>
                        <a:rPr lang="en-IN" sz="800" u="none" strike="noStrike" dirty="0">
                          <a:effectLst/>
                        </a:rPr>
                        <a:t>Tarrey Canyon(1967)</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119000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1885593042"/>
                  </a:ext>
                </a:extLst>
              </a:tr>
              <a:tr h="190704">
                <a:tc>
                  <a:txBody>
                    <a:bodyPr/>
                    <a:lstStyle/>
                    <a:p>
                      <a:pPr algn="l" fontAlgn="t"/>
                      <a:r>
                        <a:rPr lang="en-IN" sz="800" u="none" strike="noStrike" dirty="0">
                          <a:effectLst/>
                        </a:rPr>
                        <a:t>Odyssey(1988)</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132000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902314925"/>
                  </a:ext>
                </a:extLst>
              </a:tr>
              <a:tr h="190704">
                <a:tc>
                  <a:txBody>
                    <a:bodyPr/>
                    <a:lstStyle/>
                    <a:p>
                      <a:pPr algn="l" fontAlgn="t"/>
                      <a:r>
                        <a:rPr lang="en-IN" sz="800" u="none" strike="noStrike" dirty="0">
                          <a:effectLst/>
                        </a:rPr>
                        <a:t>Haven(19991)</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144000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548359071"/>
                  </a:ext>
                </a:extLst>
              </a:tr>
              <a:tr h="190704">
                <a:tc>
                  <a:txBody>
                    <a:bodyPr/>
                    <a:lstStyle/>
                    <a:p>
                      <a:pPr algn="l" fontAlgn="t"/>
                      <a:r>
                        <a:rPr lang="en-IN" sz="800" u="none" strike="noStrike" dirty="0">
                          <a:effectLst/>
                        </a:rPr>
                        <a:t>Braer(1993)</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85000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412666742"/>
                  </a:ext>
                </a:extLst>
              </a:tr>
              <a:tr h="190704">
                <a:tc>
                  <a:txBody>
                    <a:bodyPr/>
                    <a:lstStyle/>
                    <a:p>
                      <a:pPr algn="l" fontAlgn="t"/>
                      <a:r>
                        <a:rPr lang="en-IN" sz="800" u="none" strike="noStrike" dirty="0">
                          <a:effectLst/>
                        </a:rPr>
                        <a:t>KharK 5(1989</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80000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891671091"/>
                  </a:ext>
                </a:extLst>
              </a:tr>
              <a:tr h="190704">
                <a:tc>
                  <a:txBody>
                    <a:bodyPr/>
                    <a:lstStyle/>
                    <a:p>
                      <a:pPr algn="l" fontAlgn="t"/>
                      <a:r>
                        <a:rPr lang="en-IN" sz="800" u="none" strike="noStrike" dirty="0">
                          <a:effectLst/>
                        </a:rPr>
                        <a:t>Aegan sea (1992)</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74000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2012882531"/>
                  </a:ext>
                </a:extLst>
              </a:tr>
              <a:tr h="190704">
                <a:tc>
                  <a:txBody>
                    <a:bodyPr/>
                    <a:lstStyle/>
                    <a:p>
                      <a:pPr algn="l" fontAlgn="t"/>
                      <a:r>
                        <a:rPr lang="en-IN" sz="800" u="none" strike="noStrike" dirty="0">
                          <a:effectLst/>
                        </a:rPr>
                        <a:t>Sea Empress(1996)</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72000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1040540632"/>
                  </a:ext>
                </a:extLst>
              </a:tr>
              <a:tr h="190704">
                <a:tc>
                  <a:txBody>
                    <a:bodyPr/>
                    <a:lstStyle/>
                    <a:p>
                      <a:pPr algn="l" fontAlgn="t"/>
                      <a:r>
                        <a:rPr lang="en-IN" sz="800" u="none" strike="noStrike" dirty="0">
                          <a:effectLst/>
                        </a:rPr>
                        <a:t>Nova(1985)</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70000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2313226325"/>
                  </a:ext>
                </a:extLst>
              </a:tr>
              <a:tr h="190704">
                <a:tc>
                  <a:txBody>
                    <a:bodyPr/>
                    <a:lstStyle/>
                    <a:p>
                      <a:pPr algn="l" fontAlgn="t"/>
                      <a:r>
                        <a:rPr lang="en-IN" sz="800" u="none" strike="noStrike" dirty="0">
                          <a:effectLst/>
                        </a:rPr>
                        <a:t>Katina P(1992)</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66700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4006702221"/>
                  </a:ext>
                </a:extLst>
              </a:tr>
              <a:tr h="190704">
                <a:tc>
                  <a:txBody>
                    <a:bodyPr/>
                    <a:lstStyle/>
                    <a:p>
                      <a:pPr algn="l" fontAlgn="t"/>
                      <a:r>
                        <a:rPr lang="en-IN" sz="800" u="none" strike="noStrike" dirty="0">
                          <a:effectLst/>
                        </a:rPr>
                        <a:t>Prestige(2002)</a:t>
                      </a:r>
                      <a:endParaRPr lang="en-IN" sz="800" b="0" i="0" u="none" strike="noStrike" dirty="0">
                        <a:solidFill>
                          <a:srgbClr val="000000"/>
                        </a:solidFill>
                        <a:effectLst/>
                        <a:latin typeface="Calibri" panose="020F0502020204030204" pitchFamily="34" charset="0"/>
                      </a:endParaRPr>
                    </a:p>
                  </a:txBody>
                  <a:tcPr marL="6473" marR="6473" marT="6473" marB="0"/>
                </a:tc>
                <a:tc>
                  <a:txBody>
                    <a:bodyPr/>
                    <a:lstStyle/>
                    <a:p>
                      <a:pPr algn="r" fontAlgn="b"/>
                      <a:r>
                        <a:rPr lang="en-IN" sz="800" u="none" strike="noStrike" dirty="0">
                          <a:effectLst/>
                        </a:rPr>
                        <a:t>63000</a:t>
                      </a:r>
                      <a:endParaRPr lang="en-IN" sz="800" b="0" i="0" u="none" strike="noStrike" dirty="0">
                        <a:solidFill>
                          <a:srgbClr val="000000"/>
                        </a:solidFill>
                        <a:effectLst/>
                        <a:latin typeface="Calibri" panose="020F0502020204030204" pitchFamily="34" charset="0"/>
                      </a:endParaRPr>
                    </a:p>
                  </a:txBody>
                  <a:tcPr marL="6473" marR="6473" marT="6473" marB="0" anchor="b"/>
                </a:tc>
                <a:extLst>
                  <a:ext uri="{0D108BD9-81ED-4DB2-BD59-A6C34878D82A}">
                    <a16:rowId xmlns:a16="http://schemas.microsoft.com/office/drawing/2014/main" val="1189057631"/>
                  </a:ext>
                </a:extLst>
              </a:tr>
            </a:tbl>
          </a:graphicData>
        </a:graphic>
      </p:graphicFrame>
      <p:graphicFrame>
        <p:nvGraphicFramePr>
          <p:cNvPr id="7" name="Chart 6">
            <a:extLst>
              <a:ext uri="{FF2B5EF4-FFF2-40B4-BE49-F238E27FC236}">
                <a16:creationId xmlns:a16="http://schemas.microsoft.com/office/drawing/2014/main" id="{A6F6065F-8E0A-4CA1-B951-4D26AB71BE6D}"/>
              </a:ext>
            </a:extLst>
          </p:cNvPr>
          <p:cNvGraphicFramePr>
            <a:graphicFrameLocks/>
          </p:cNvGraphicFramePr>
          <p:nvPr>
            <p:extLst>
              <p:ext uri="{D42A27DB-BD31-4B8C-83A1-F6EECF244321}">
                <p14:modId xmlns:p14="http://schemas.microsoft.com/office/powerpoint/2010/main" val="975181955"/>
              </p:ext>
            </p:extLst>
          </p:nvPr>
        </p:nvGraphicFramePr>
        <p:xfrm>
          <a:off x="3223260" y="1397796"/>
          <a:ext cx="583692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DD6FAE13-04F9-4FD7-A3AB-A1666DF8A3FA}"/>
              </a:ext>
            </a:extLst>
          </p:cNvPr>
          <p:cNvSpPr txBox="1"/>
          <p:nvPr/>
        </p:nvSpPr>
        <p:spPr>
          <a:xfrm>
            <a:off x="7670799" y="4620280"/>
            <a:ext cx="1618343" cy="523220"/>
          </a:xfrm>
          <a:prstGeom prst="rect">
            <a:avLst/>
          </a:prstGeom>
          <a:noFill/>
        </p:spPr>
        <p:txBody>
          <a:bodyPr wrap="square" rtlCol="0">
            <a:spAutoFit/>
          </a:bodyPr>
          <a:lstStyle/>
          <a:p>
            <a:pPr algn="just"/>
            <a:r>
              <a:rPr lang="en-IN" dirty="0">
                <a:solidFill>
                  <a:schemeClr val="accent1">
                    <a:lumMod val="75000"/>
                  </a:schemeClr>
                </a:solidFill>
                <a:latin typeface="Calibri" panose="020F0502020204030204" pitchFamily="34" charset="0"/>
                <a:cs typeface="Calibri" panose="020F0502020204030204" pitchFamily="34" charset="0"/>
              </a:rPr>
              <a:t>Safety4sea.com</a:t>
            </a:r>
          </a:p>
          <a:p>
            <a:pPr algn="just"/>
            <a:r>
              <a:rPr lang="en-IN" dirty="0">
                <a:solidFill>
                  <a:schemeClr val="accent1">
                    <a:lumMod val="75000"/>
                  </a:schemeClr>
                </a:solidFill>
                <a:latin typeface="Calibri" panose="020F0502020204030204" pitchFamily="34" charset="0"/>
                <a:cs typeface="Calibri" panose="020F0502020204030204" pitchFamily="34" charset="0"/>
              </a:rPr>
              <a:t>Sciencedirect.com</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l="-5000" r="-5000"/>
          </a:stretch>
        </a:blipFill>
        <a:effectLst/>
      </p:bgPr>
    </p:bg>
    <p:spTree>
      <p:nvGrpSpPr>
        <p:cNvPr id="1" name="Shape 257"/>
        <p:cNvGrpSpPr/>
        <p:nvPr/>
      </p:nvGrpSpPr>
      <p:grpSpPr>
        <a:xfrm>
          <a:off x="0" y="0"/>
          <a:ext cx="0" cy="0"/>
          <a:chOff x="0" y="0"/>
          <a:chExt cx="0" cy="0"/>
        </a:xfrm>
      </p:grpSpPr>
      <p:pic>
        <p:nvPicPr>
          <p:cNvPr id="258" name="Google Shape;258;p46" descr="Quantity oil spilled"/>
          <p:cNvPicPr preferRelativeResize="0"/>
          <p:nvPr/>
        </p:nvPicPr>
        <p:blipFill rotWithShape="1">
          <a:blip r:embed="rId4">
            <a:alphaModFix/>
          </a:blip>
          <a:srcRect/>
          <a:stretch/>
        </p:blipFill>
        <p:spPr>
          <a:xfrm>
            <a:off x="3947160" y="1021080"/>
            <a:ext cx="5074920" cy="3994638"/>
          </a:xfrm>
          <a:prstGeom prst="rect">
            <a:avLst/>
          </a:prstGeom>
          <a:noFill/>
          <a:ln>
            <a:noFill/>
          </a:ln>
        </p:spPr>
      </p:pic>
      <p:sp>
        <p:nvSpPr>
          <p:cNvPr id="259" name="Google Shape;259;p46"/>
          <p:cNvSpPr/>
          <p:nvPr/>
        </p:nvSpPr>
        <p:spPr>
          <a:xfrm>
            <a:off x="121920" y="0"/>
            <a:ext cx="6606860" cy="71464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0" b="1" cap="none" dirty="0">
                <a:solidFill>
                  <a:schemeClr val="tx1"/>
                </a:solidFill>
                <a:latin typeface="Calibri" panose="020F0502020204030204" pitchFamily="34" charset="0"/>
                <a:ea typeface="Comic Sans MS"/>
                <a:cs typeface="Calibri" panose="020F0502020204030204" pitchFamily="34" charset="0"/>
                <a:sym typeface="Comic Sans MS"/>
              </a:rPr>
              <a:t>Oil Spilled per year</a:t>
            </a:r>
            <a:endParaRPr sz="6000" dirty="0">
              <a:solidFill>
                <a:schemeClr val="tx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C5E53E1-EF5F-43B4-9C4B-A3D61EB2843A}"/>
              </a:ext>
            </a:extLst>
          </p:cNvPr>
          <p:cNvSpPr txBox="1"/>
          <p:nvPr/>
        </p:nvSpPr>
        <p:spPr>
          <a:xfrm>
            <a:off x="121920" y="878516"/>
            <a:ext cx="3726180" cy="3970318"/>
          </a:xfrm>
          <a:prstGeom prst="rect">
            <a:avLst/>
          </a:prstGeom>
          <a:noFill/>
        </p:spPr>
        <p:txBody>
          <a:bodyPr wrap="square">
            <a:spAutoFit/>
          </a:bodyPr>
          <a:lstStyle/>
          <a:p>
            <a:pPr algn="just"/>
            <a:endParaRPr lang="en-US" b="0" i="0" dirty="0">
              <a:solidFill>
                <a:srgbClr val="1D3D63"/>
              </a:solidFill>
              <a:effectLst/>
              <a:latin typeface="Lato"/>
            </a:endParaRPr>
          </a:p>
          <a:p>
            <a:pPr algn="just"/>
            <a:r>
              <a:rPr lang="en-US" b="0" i="0" dirty="0">
                <a:solidFill>
                  <a:srgbClr val="1D3D63"/>
                </a:solidFill>
                <a:effectLst/>
                <a:latin typeface="Lato"/>
              </a:rPr>
              <a:t>Over these 43 years, the annual quantity of oil spilled decreased hugely. In the 21st century the quantity of spilled oil was smaller than in several single years in earlier decades. 2012 saw the lowest oil spillage on record so far: 1000 tonnes were spilled. The development can be seen in the </a:t>
            </a:r>
            <a:r>
              <a:rPr lang="en-US" dirty="0">
                <a:solidFill>
                  <a:srgbClr val="1D3D63"/>
                </a:solidFill>
                <a:latin typeface="Lato"/>
              </a:rPr>
              <a:t>given</a:t>
            </a:r>
            <a:r>
              <a:rPr lang="en-US" b="0" i="0" dirty="0">
                <a:solidFill>
                  <a:srgbClr val="1D3D63"/>
                </a:solidFill>
                <a:effectLst/>
                <a:latin typeface="Lato"/>
              </a:rPr>
              <a:t> visualization.</a:t>
            </a:r>
          </a:p>
          <a:p>
            <a:pPr algn="just"/>
            <a:endParaRPr lang="en-US" dirty="0">
              <a:solidFill>
                <a:srgbClr val="1D3D63"/>
              </a:solidFill>
              <a:latin typeface="Lato"/>
            </a:endParaRPr>
          </a:p>
          <a:p>
            <a:pPr algn="just"/>
            <a:endParaRPr lang="en-US" dirty="0">
              <a:solidFill>
                <a:srgbClr val="1D3D63"/>
              </a:solidFill>
              <a:latin typeface="Lato"/>
            </a:endParaRPr>
          </a:p>
          <a:p>
            <a:pPr algn="just"/>
            <a:r>
              <a:rPr lang="en-US" b="0" i="0" dirty="0">
                <a:solidFill>
                  <a:srgbClr val="1D3D63"/>
                </a:solidFill>
                <a:effectLst/>
                <a:latin typeface="Lato"/>
              </a:rPr>
              <a:t>Since the mid-1980s, seaborne oil trade has been increasing while the number of oil spills is decreasing. This makes clear that the decrease in oil spills is not due to a decrease in oil trade. On the contrary the share of oil that is not reaching its destination is falling very strongly and is small today.</a:t>
            </a:r>
            <a:endParaRPr lang="en-IN" dirty="0"/>
          </a:p>
        </p:txBody>
      </p:sp>
      <p:sp>
        <p:nvSpPr>
          <p:cNvPr id="4" name="TextBox 3">
            <a:extLst>
              <a:ext uri="{FF2B5EF4-FFF2-40B4-BE49-F238E27FC236}">
                <a16:creationId xmlns:a16="http://schemas.microsoft.com/office/drawing/2014/main" id="{E62F07A8-1D9E-4881-9170-831336275264}"/>
              </a:ext>
            </a:extLst>
          </p:cNvPr>
          <p:cNvSpPr txBox="1"/>
          <p:nvPr/>
        </p:nvSpPr>
        <p:spPr>
          <a:xfrm>
            <a:off x="2133600" y="4738851"/>
            <a:ext cx="1813560" cy="307777"/>
          </a:xfrm>
          <a:prstGeom prst="rect">
            <a:avLst/>
          </a:prstGeom>
          <a:noFill/>
        </p:spPr>
        <p:txBody>
          <a:bodyPr wrap="square" rtlCol="0">
            <a:spAutoFit/>
          </a:bodyPr>
          <a:lstStyle/>
          <a:p>
            <a:r>
              <a:rPr lang="en-IN" dirty="0">
                <a:solidFill>
                  <a:schemeClr val="accent1">
                    <a:lumMod val="75000"/>
                  </a:schemeClr>
                </a:solidFill>
              </a:rPr>
              <a:t>ourworldindata.org</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7" descr="A dog swimming in a body of water&#10;&#10;Description automatically generated"/>
          <p:cNvPicPr preferRelativeResize="0">
            <a:picLocks noGrp="1"/>
          </p:cNvPicPr>
          <p:nvPr>
            <p:ph type="pic" idx="2"/>
          </p:nvPr>
        </p:nvPicPr>
        <p:blipFill rotWithShape="1">
          <a:blip r:embed="rId3">
            <a:alphaModFix amt="40000"/>
          </a:blip>
          <a:srcRect t="5969" b="9760"/>
          <a:stretch/>
        </p:blipFill>
        <p:spPr>
          <a:xfrm>
            <a:off x="0" y="-96450"/>
            <a:ext cx="9144000" cy="5336400"/>
          </a:xfrm>
          <a:prstGeom prst="rect">
            <a:avLst/>
          </a:prstGeom>
          <a:solidFill>
            <a:schemeClr val="bg1"/>
          </a:solidFill>
          <a:ln>
            <a:noFill/>
          </a:ln>
        </p:spPr>
      </p:pic>
      <p:sp>
        <p:nvSpPr>
          <p:cNvPr id="8" name="TextBox 7">
            <a:extLst>
              <a:ext uri="{FF2B5EF4-FFF2-40B4-BE49-F238E27FC236}">
                <a16:creationId xmlns:a16="http://schemas.microsoft.com/office/drawing/2014/main" id="{1686C1A3-E050-4614-B98A-9B440D1AAA8D}"/>
              </a:ext>
            </a:extLst>
          </p:cNvPr>
          <p:cNvSpPr txBox="1"/>
          <p:nvPr/>
        </p:nvSpPr>
        <p:spPr>
          <a:xfrm>
            <a:off x="354241" y="-96450"/>
            <a:ext cx="7193280" cy="1015663"/>
          </a:xfrm>
          <a:prstGeom prst="rect">
            <a:avLst/>
          </a:prstGeom>
          <a:noFill/>
        </p:spPr>
        <p:txBody>
          <a:bodyPr wrap="square" rtlCol="0">
            <a:spAutoFit/>
          </a:bodyPr>
          <a:lstStyle/>
          <a:p>
            <a:r>
              <a:rPr lang="en-IN" sz="6000" b="1" dirty="0">
                <a:latin typeface="Calibri" panose="020F0502020204030204" pitchFamily="34" charset="0"/>
                <a:cs typeface="Calibri" panose="020F0502020204030204" pitchFamily="34" charset="0"/>
              </a:rPr>
              <a:t>Effects of Oil Spill</a:t>
            </a:r>
          </a:p>
        </p:txBody>
      </p:sp>
      <p:sp>
        <p:nvSpPr>
          <p:cNvPr id="12" name="TextBox 11">
            <a:extLst>
              <a:ext uri="{FF2B5EF4-FFF2-40B4-BE49-F238E27FC236}">
                <a16:creationId xmlns:a16="http://schemas.microsoft.com/office/drawing/2014/main" id="{87590E91-9F56-4096-8043-20AFBFC03E82}"/>
              </a:ext>
            </a:extLst>
          </p:cNvPr>
          <p:cNvSpPr txBox="1"/>
          <p:nvPr/>
        </p:nvSpPr>
        <p:spPr>
          <a:xfrm>
            <a:off x="0" y="919213"/>
            <a:ext cx="9044940" cy="4398127"/>
          </a:xfrm>
          <a:prstGeom prst="rect">
            <a:avLst/>
          </a:prstGeom>
          <a:noFill/>
        </p:spPr>
        <p:txBody>
          <a:bodyPr wrap="square">
            <a:spAutoFit/>
          </a:bodyPr>
          <a:lstStyle/>
          <a:p>
            <a:pPr marL="374650" lvl="0" indent="-285750" algn="just" rtl="0">
              <a:lnSpc>
                <a:spcPct val="90000"/>
              </a:lnSpc>
              <a:spcBef>
                <a:spcPts val="1400"/>
              </a:spcBef>
              <a:spcAft>
                <a:spcPts val="0"/>
              </a:spcAft>
              <a:buClr>
                <a:schemeClr val="dk1"/>
              </a:buClr>
              <a:buSzPts val="800"/>
              <a:buFont typeface="Wingdings" panose="05000000000000000000" pitchFamily="2" charset="2"/>
              <a:buChar char="v"/>
            </a:pPr>
            <a:r>
              <a:rPr lang="en-US" sz="1600" b="1" dirty="0">
                <a:latin typeface="Calibri" panose="020F0502020204030204" pitchFamily="34" charset="0"/>
                <a:ea typeface="Times New Roman"/>
                <a:cs typeface="Calibri" panose="020F0502020204030204" pitchFamily="34" charset="0"/>
                <a:sym typeface="Times New Roman"/>
              </a:rPr>
              <a:t>LAND:</a:t>
            </a:r>
            <a:r>
              <a:rPr lang="en-US" sz="1600" dirty="0">
                <a:latin typeface="Calibri" panose="020F0502020204030204" pitchFamily="34" charset="0"/>
                <a:ea typeface="Times New Roman"/>
                <a:cs typeface="Calibri" panose="020F0502020204030204" pitchFamily="34" charset="0"/>
                <a:sym typeface="Times New Roman"/>
              </a:rPr>
              <a:t>A lot of toxins are flushed into the atmosphere. When the oil is spilled, the soil absorbs it. This in turn, mixes with the water table below. The natural vegetation, agriculture, plants, shrubs and even trees get affected as they absorb this toxic water from beneath. Thus, the whole area becomes infertile. </a:t>
            </a:r>
          </a:p>
          <a:p>
            <a:pPr marL="374650" lvl="0" indent="-285750" algn="just" rtl="0">
              <a:lnSpc>
                <a:spcPct val="90000"/>
              </a:lnSpc>
              <a:spcBef>
                <a:spcPts val="1400"/>
              </a:spcBef>
              <a:spcAft>
                <a:spcPts val="0"/>
              </a:spcAft>
              <a:buClr>
                <a:schemeClr val="dk1"/>
              </a:buClr>
              <a:buSzPts val="800"/>
              <a:buFont typeface="Wingdings" panose="05000000000000000000" pitchFamily="2" charset="2"/>
              <a:buChar char="v"/>
            </a:pPr>
            <a:r>
              <a:rPr lang="en-US" sz="1600" b="1" dirty="0">
                <a:latin typeface="Calibri" panose="020F0502020204030204" pitchFamily="34" charset="0"/>
                <a:ea typeface="Times New Roman"/>
                <a:cs typeface="Calibri" panose="020F0502020204030204" pitchFamily="34" charset="0"/>
                <a:sym typeface="Times New Roman"/>
              </a:rPr>
              <a:t>AIR: </a:t>
            </a:r>
            <a:r>
              <a:rPr lang="en-US" sz="1600" dirty="0">
                <a:latin typeface="Calibri" panose="020F0502020204030204" pitchFamily="34" charset="0"/>
                <a:ea typeface="Times New Roman"/>
                <a:cs typeface="Calibri" panose="020F0502020204030204" pitchFamily="34" charset="0"/>
                <a:sym typeface="Times New Roman"/>
              </a:rPr>
              <a:t>The natural habitat of the birds, their nesting and breeding grounds gets disrupted due to the oil spill. The birds sometimes get coated with oil which makes them vulnerable to hypothermia (fluctuations in body temperature) and reduces their ability to fly. Their prey also gets coated with oil which when consumed by the birds causes damage to its internal organs leading to its death.</a:t>
            </a:r>
          </a:p>
          <a:p>
            <a:pPr marL="374650" indent="-285750" algn="just">
              <a:lnSpc>
                <a:spcPct val="90000"/>
              </a:lnSpc>
              <a:spcBef>
                <a:spcPts val="1400"/>
              </a:spcBef>
              <a:buClr>
                <a:schemeClr val="dk1"/>
              </a:buClr>
              <a:buSzPts val="800"/>
              <a:buFont typeface="Wingdings" panose="05000000000000000000" pitchFamily="2" charset="2"/>
              <a:buChar char="v"/>
            </a:pPr>
            <a:r>
              <a:rPr lang="en-US" sz="1600" b="1" dirty="0">
                <a:latin typeface="Calibri" panose="020F0502020204030204" pitchFamily="34" charset="0"/>
                <a:ea typeface="Times New Roman"/>
                <a:cs typeface="Calibri" panose="020F0502020204030204" pitchFamily="34" charset="0"/>
                <a:sym typeface="Times New Roman"/>
              </a:rPr>
              <a:t>WATER: </a:t>
            </a:r>
            <a:r>
              <a:rPr lang="en-US" sz="1600" dirty="0">
                <a:latin typeface="Calibri" panose="020F0502020204030204" pitchFamily="34" charset="0"/>
                <a:ea typeface="Times New Roman"/>
                <a:cs typeface="Calibri" panose="020F0502020204030204" pitchFamily="34" charset="0"/>
                <a:sym typeface="Times New Roman"/>
              </a:rPr>
              <a:t>Since most of the oil after an oil spill floats on water, the sunlight absorbing capacity of the water decreases. Thus, the oxygen withholding capacity and the percentage of oxygen in water decreases. This affects the marine animals as there is less oxygen in water. The immunity of the marine animals reduces, leading to its death. The reproductive capacity of the females diminishes which can lead to the extinction of the species. Marine mammals like whales and dolphins also get affected as oil clogs their blowholes, making it impossible for the animals to breathe. Their ability to communicate also gets affected due to oil spill. Most of the plants get affected due to oil spills and they vanish from the ocean bed. This affects the global food chain.</a:t>
            </a:r>
            <a:endParaRPr lang="en-US" sz="1600" dirty="0">
              <a:latin typeface="Calibri" panose="020F0502020204030204" pitchFamily="34" charset="0"/>
              <a:cs typeface="Calibri" panose="020F0502020204030204" pitchFamily="34" charset="0"/>
            </a:endParaRPr>
          </a:p>
          <a:p>
            <a:pPr marL="374650" lvl="0" indent="-285750" algn="just" rtl="0">
              <a:lnSpc>
                <a:spcPct val="90000"/>
              </a:lnSpc>
              <a:spcBef>
                <a:spcPts val="1400"/>
              </a:spcBef>
              <a:spcAft>
                <a:spcPts val="0"/>
              </a:spcAft>
              <a:buClr>
                <a:schemeClr val="dk1"/>
              </a:buClr>
              <a:buSzPts val="800"/>
              <a:buFont typeface="Wingdings" panose="05000000000000000000" pitchFamily="2" charset="2"/>
              <a:buChar char="v"/>
            </a:pPr>
            <a:endParaRPr lang="en-US" sz="1600" dirty="0">
              <a:latin typeface="Calibri" panose="020F0502020204030204" pitchFamily="34" charset="0"/>
              <a:cs typeface="Calibri" panose="020F0502020204030204" pitchFamily="34" charset="0"/>
              <a:sym typeface="Times New Roman"/>
            </a:endParaRPr>
          </a:p>
        </p:txBody>
      </p:sp>
      <p:sp>
        <p:nvSpPr>
          <p:cNvPr id="2" name="TextBox 1">
            <a:extLst>
              <a:ext uri="{FF2B5EF4-FFF2-40B4-BE49-F238E27FC236}">
                <a16:creationId xmlns:a16="http://schemas.microsoft.com/office/drawing/2014/main" id="{2D91589C-CA96-4162-AB8C-E3E29075D8A7}"/>
              </a:ext>
            </a:extLst>
          </p:cNvPr>
          <p:cNvSpPr txBox="1"/>
          <p:nvPr/>
        </p:nvSpPr>
        <p:spPr>
          <a:xfrm>
            <a:off x="6858000" y="4782457"/>
            <a:ext cx="2119086" cy="307777"/>
          </a:xfrm>
          <a:prstGeom prst="rect">
            <a:avLst/>
          </a:prstGeom>
          <a:noFill/>
        </p:spPr>
        <p:txBody>
          <a:bodyPr wrap="square" rtlCol="0">
            <a:spAutoFit/>
          </a:bodyPr>
          <a:lstStyle/>
          <a:p>
            <a:r>
              <a:rPr lang="en-IN" dirty="0">
                <a:solidFill>
                  <a:schemeClr val="accent1">
                    <a:lumMod val="75000"/>
                  </a:schemeClr>
                </a:solidFill>
                <a:latin typeface="Calibri" panose="020F0502020204030204" pitchFamily="34" charset="0"/>
                <a:cs typeface="Calibri" panose="020F0502020204030204" pitchFamily="34" charset="0"/>
              </a:rPr>
              <a:t>Offshore-technology.com</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49" descr="A large body of water with smoke coming out of it&#10;&#10;Description automatically generated"/>
          <p:cNvPicPr preferRelativeResize="0">
            <a:picLocks noGrp="1"/>
          </p:cNvPicPr>
          <p:nvPr>
            <p:ph type="pic" idx="2"/>
          </p:nvPr>
        </p:nvPicPr>
        <p:blipFill rotWithShape="1">
          <a:blip r:embed="rId3">
            <a:alphaModFix/>
          </a:blip>
          <a:srcRect t="11029" b="4702"/>
          <a:stretch/>
        </p:blipFill>
        <p:spPr>
          <a:xfrm>
            <a:off x="15" y="8"/>
            <a:ext cx="9143985" cy="5143493"/>
          </a:xfrm>
          <a:prstGeom prst="rect">
            <a:avLst/>
          </a:prstGeom>
          <a:noFill/>
          <a:ln>
            <a:noFill/>
          </a:ln>
        </p:spPr>
      </p:pic>
      <p:sp>
        <p:nvSpPr>
          <p:cNvPr id="286" name="Google Shape;286;p49"/>
          <p:cNvSpPr/>
          <p:nvPr/>
        </p:nvSpPr>
        <p:spPr>
          <a:xfrm>
            <a:off x="0" y="-8"/>
            <a:ext cx="6097405" cy="5143500"/>
          </a:xfrm>
          <a:prstGeom prst="rect">
            <a:avLst/>
          </a:prstGeom>
          <a:solidFill>
            <a:schemeClr val="lt1">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grpSp>
        <p:nvGrpSpPr>
          <p:cNvPr id="289" name="Google Shape;289;p49"/>
          <p:cNvGrpSpPr/>
          <p:nvPr/>
        </p:nvGrpSpPr>
        <p:grpSpPr>
          <a:xfrm>
            <a:off x="8342349" y="534846"/>
            <a:ext cx="801650" cy="1594969"/>
            <a:chOff x="10918968" y="713127"/>
            <a:chExt cx="1273032" cy="2532832"/>
          </a:xfrm>
        </p:grpSpPr>
        <p:sp>
          <p:nvSpPr>
            <p:cNvPr id="290" name="Google Shape;290;p49"/>
            <p:cNvSpPr/>
            <p:nvPr/>
          </p:nvSpPr>
          <p:spPr>
            <a:xfrm rot="2700000">
              <a:off x="11052629" y="2120024"/>
              <a:ext cx="645368" cy="645368"/>
            </a:xfrm>
            <a:prstGeom prst="rect">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291" name="Google Shape;291;p49"/>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grpSp>
      <p:sp>
        <p:nvSpPr>
          <p:cNvPr id="292" name="Google Shape;292;p49"/>
          <p:cNvSpPr/>
          <p:nvPr/>
        </p:nvSpPr>
        <p:spPr>
          <a:xfrm rot="5400000">
            <a:off x="-376320" y="3827443"/>
            <a:ext cx="1513185" cy="760545"/>
          </a:xfrm>
          <a:prstGeom prst="triangle">
            <a:avLst>
              <a:gd name="adj" fmla="val 50000"/>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293" name="Google Shape;293;p49"/>
          <p:cNvSpPr/>
          <p:nvPr/>
        </p:nvSpPr>
        <p:spPr>
          <a:xfrm rot="2700000">
            <a:off x="320937" y="4296531"/>
            <a:ext cx="364184" cy="364184"/>
          </a:xfrm>
          <a:prstGeom prst="rect">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dirty="0">
              <a:solidFill>
                <a:schemeClr val="lt1"/>
              </a:solidFill>
              <a:latin typeface="Calibri"/>
              <a:ea typeface="Calibri"/>
              <a:cs typeface="Calibri"/>
              <a:sym typeface="Calibri"/>
            </a:endParaRPr>
          </a:p>
        </p:txBody>
      </p:sp>
      <p:sp>
        <p:nvSpPr>
          <p:cNvPr id="12" name="TextBox 11">
            <a:extLst>
              <a:ext uri="{FF2B5EF4-FFF2-40B4-BE49-F238E27FC236}">
                <a16:creationId xmlns:a16="http://schemas.microsoft.com/office/drawing/2014/main" id="{F4BB5596-47B0-4EEF-AE81-0D02137222AF}"/>
              </a:ext>
            </a:extLst>
          </p:cNvPr>
          <p:cNvSpPr txBox="1"/>
          <p:nvPr/>
        </p:nvSpPr>
        <p:spPr>
          <a:xfrm>
            <a:off x="226915" y="378302"/>
            <a:ext cx="8633460" cy="4321183"/>
          </a:xfrm>
          <a:prstGeom prst="rect">
            <a:avLst/>
          </a:prstGeom>
          <a:noFill/>
        </p:spPr>
        <p:txBody>
          <a:bodyPr wrap="square">
            <a:spAutoFit/>
          </a:bodyPr>
          <a:lstStyle/>
          <a:p>
            <a:pPr lvl="0" algn="just" rtl="0">
              <a:lnSpc>
                <a:spcPct val="90000"/>
              </a:lnSpc>
              <a:spcBef>
                <a:spcPts val="0"/>
              </a:spcBef>
              <a:spcAft>
                <a:spcPts val="0"/>
              </a:spcAft>
              <a:buClr>
                <a:schemeClr val="dk1"/>
              </a:buClr>
              <a:buSzPts val="1300"/>
            </a:pPr>
            <a:endParaRPr lang="en-US" sz="1600" dirty="0">
              <a:latin typeface="Calibri" panose="020F0502020204030204" pitchFamily="34" charset="0"/>
              <a:ea typeface="Times New Roman"/>
              <a:cs typeface="Calibri" panose="020F0502020204030204" pitchFamily="34" charset="0"/>
              <a:sym typeface="Times New Roman"/>
            </a:endParaRPr>
          </a:p>
          <a:p>
            <a:pPr marL="285750" lvl="0" indent="-285750" algn="just" rtl="0">
              <a:lnSpc>
                <a:spcPct val="90000"/>
              </a:lnSpc>
              <a:spcBef>
                <a:spcPts val="0"/>
              </a:spcBef>
              <a:spcAft>
                <a:spcPts val="0"/>
              </a:spcAft>
              <a:buClr>
                <a:schemeClr val="dk1"/>
              </a:buClr>
              <a:buSzPts val="1300"/>
              <a:buFont typeface="Wingdings" panose="05000000000000000000" pitchFamily="2" charset="2"/>
              <a:buChar char="v"/>
            </a:pPr>
            <a:r>
              <a:rPr lang="en-US" sz="1600" b="1" dirty="0">
                <a:latin typeface="Calibri" panose="020F0502020204030204" pitchFamily="34" charset="0"/>
                <a:ea typeface="Times New Roman"/>
                <a:cs typeface="Calibri" panose="020F0502020204030204" pitchFamily="34" charset="0"/>
                <a:sym typeface="Times New Roman"/>
              </a:rPr>
              <a:t>HUMANS AND WILDLIFE: </a:t>
            </a:r>
            <a:r>
              <a:rPr lang="en-US" sz="1600" dirty="0">
                <a:latin typeface="Calibri" panose="020F0502020204030204" pitchFamily="34" charset="0"/>
                <a:ea typeface="Times New Roman"/>
                <a:cs typeface="Calibri" panose="020F0502020204030204" pitchFamily="34" charset="0"/>
                <a:sym typeface="Times New Roman"/>
              </a:rPr>
              <a:t>The contamination of local ecosystems can impact communities who rely on said ecosystems to survive, with crops and food sources becoming poisonous or disappearing altogether as a result of food chains being destabilized. </a:t>
            </a:r>
            <a:endParaRPr lang="en-US" sz="1600" dirty="0">
              <a:latin typeface="Calibri" panose="020F0502020204030204" pitchFamily="34" charset="0"/>
              <a:cs typeface="Calibri" panose="020F0502020204030204" pitchFamily="34" charset="0"/>
            </a:endParaRPr>
          </a:p>
          <a:p>
            <a:pPr marL="279400" lvl="0" indent="-285750" algn="just" rtl="0">
              <a:lnSpc>
                <a:spcPct val="90000"/>
              </a:lnSpc>
              <a:spcBef>
                <a:spcPts val="1400"/>
              </a:spcBef>
              <a:spcAft>
                <a:spcPts val="0"/>
              </a:spcAft>
              <a:buClr>
                <a:schemeClr val="dk1"/>
              </a:buClr>
              <a:buSzPts val="1300"/>
              <a:buFont typeface="Wingdings" panose="05000000000000000000" pitchFamily="2" charset="2"/>
              <a:buChar char="§"/>
            </a:pPr>
            <a:r>
              <a:rPr lang="en-US" sz="1600" dirty="0">
                <a:latin typeface="Calibri" panose="020F0502020204030204" pitchFamily="34" charset="0"/>
                <a:ea typeface="Times New Roman"/>
                <a:cs typeface="Calibri" panose="020F0502020204030204" pitchFamily="34" charset="0"/>
                <a:sym typeface="Times New Roman"/>
              </a:rPr>
              <a:t>Water supplies in surrounding areas are at risk of contamination from oil spills. Fishermen and local ship workers can lose their sources of income due to the health problems associated with exposure to oil, such as respiratory damage, decreased immunity and increased cancer risk. This could deprive communities of essential resources and revenue needed to support them.</a:t>
            </a:r>
            <a:endParaRPr lang="en-US" sz="1600" dirty="0">
              <a:latin typeface="Calibri" panose="020F0502020204030204" pitchFamily="34" charset="0"/>
              <a:cs typeface="Calibri" panose="020F0502020204030204" pitchFamily="34" charset="0"/>
            </a:endParaRPr>
          </a:p>
          <a:p>
            <a:pPr marL="279400" lvl="0" indent="-285750" algn="just" rtl="0">
              <a:lnSpc>
                <a:spcPct val="90000"/>
              </a:lnSpc>
              <a:spcBef>
                <a:spcPts val="1400"/>
              </a:spcBef>
              <a:spcAft>
                <a:spcPts val="0"/>
              </a:spcAft>
              <a:buClr>
                <a:schemeClr val="dk1"/>
              </a:buClr>
              <a:buSzPts val="1300"/>
              <a:buFont typeface="Wingdings" panose="05000000000000000000" pitchFamily="2" charset="2"/>
              <a:buChar char="§"/>
            </a:pPr>
            <a:r>
              <a:rPr lang="en-US" sz="1600" dirty="0">
                <a:latin typeface="Calibri" panose="020F0502020204030204" pitchFamily="34" charset="0"/>
                <a:ea typeface="Times New Roman"/>
                <a:cs typeface="Calibri" panose="020F0502020204030204" pitchFamily="34" charset="0"/>
                <a:sym typeface="Times New Roman"/>
              </a:rPr>
              <a:t>Oil spills can affect the air quality in surrounding areas, releasing toxic chemicals into the atmosphere. Following the 2010 Deepwater Horizon disaster, a 2015 case study found concentrations of benzene and fine particulate matter around southeast Louisiana that were “high enough to exceed public health criteria, with measurable exposure disparities in the coastal areas closer to the spill and clean-up activities.”</a:t>
            </a:r>
            <a:endParaRPr lang="en-US" sz="1600" dirty="0">
              <a:latin typeface="Calibri" panose="020F0502020204030204" pitchFamily="34" charset="0"/>
              <a:cs typeface="Calibri" panose="020F0502020204030204" pitchFamily="34" charset="0"/>
            </a:endParaRPr>
          </a:p>
          <a:p>
            <a:pPr marL="279400" lvl="0" indent="-285750" algn="just" rtl="0">
              <a:lnSpc>
                <a:spcPct val="90000"/>
              </a:lnSpc>
              <a:spcBef>
                <a:spcPts val="800"/>
              </a:spcBef>
              <a:spcAft>
                <a:spcPts val="0"/>
              </a:spcAft>
              <a:buClr>
                <a:schemeClr val="dk1"/>
              </a:buClr>
              <a:buSzPts val="1300"/>
              <a:buFont typeface="Wingdings" panose="05000000000000000000" pitchFamily="2" charset="2"/>
              <a:buChar char="§"/>
            </a:pPr>
            <a:r>
              <a:rPr lang="en-US" sz="1600" dirty="0">
                <a:latin typeface="Calibri" panose="020F0502020204030204" pitchFamily="34" charset="0"/>
                <a:ea typeface="Times New Roman"/>
                <a:cs typeface="Calibri" panose="020F0502020204030204" pitchFamily="34" charset="0"/>
                <a:sym typeface="Times New Roman"/>
              </a:rPr>
              <a:t>A 2019 study in Nigeria, Africa’s most populous country and largest oil producer, discovered that nearby oil spills increased neonatal mortality by 38.3% per 1,000 live births. Further evidence suggesting these effects persist for several years after an oil spill takes place, with the study describing the impact as “an alarming ongoing human tragedy.”</a:t>
            </a:r>
            <a:endParaRPr lang="en-US" sz="16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D0C5419-69EF-460E-9731-5F470BD53FAB}"/>
              </a:ext>
            </a:extLst>
          </p:cNvPr>
          <p:cNvSpPr txBox="1"/>
          <p:nvPr/>
        </p:nvSpPr>
        <p:spPr>
          <a:xfrm>
            <a:off x="4041248" y="4804236"/>
            <a:ext cx="2119086" cy="307777"/>
          </a:xfrm>
          <a:prstGeom prst="rect">
            <a:avLst/>
          </a:prstGeom>
          <a:noFill/>
        </p:spPr>
        <p:txBody>
          <a:bodyPr wrap="square" rtlCol="0">
            <a:spAutoFit/>
          </a:bodyPr>
          <a:lstStyle/>
          <a:p>
            <a:r>
              <a:rPr lang="en-IN" dirty="0">
                <a:solidFill>
                  <a:schemeClr val="accent1">
                    <a:lumMod val="75000"/>
                  </a:schemeClr>
                </a:solidFill>
                <a:latin typeface="Calibri" panose="020F0502020204030204" pitchFamily="34" charset="0"/>
                <a:cs typeface="Calibri" panose="020F0502020204030204" pitchFamily="34" charset="0"/>
              </a:rPr>
              <a:t>Offshore-technology.com</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t="-12000" b="-1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0FFB01-867C-44F0-983E-F2AB4E0E2DEF}"/>
              </a:ext>
            </a:extLst>
          </p:cNvPr>
          <p:cNvSpPr txBox="1"/>
          <p:nvPr/>
        </p:nvSpPr>
        <p:spPr>
          <a:xfrm>
            <a:off x="180668" y="1"/>
            <a:ext cx="8782665" cy="1938992"/>
          </a:xfrm>
          <a:prstGeom prst="rect">
            <a:avLst/>
          </a:prstGeom>
          <a:noFill/>
        </p:spPr>
        <p:txBody>
          <a:bodyPr wrap="square" rtlCol="0">
            <a:spAutoFit/>
          </a:bodyPr>
          <a:lstStyle/>
          <a:p>
            <a:r>
              <a:rPr lang="en-IN" sz="6000" b="1" dirty="0">
                <a:latin typeface="+mn-lt"/>
              </a:rPr>
              <a:t>BP DEEPWATER HORIZON OIL SPILL:CASE STUDY</a:t>
            </a:r>
          </a:p>
        </p:txBody>
      </p:sp>
      <p:sp>
        <p:nvSpPr>
          <p:cNvPr id="4" name="TextBox 3">
            <a:extLst>
              <a:ext uri="{FF2B5EF4-FFF2-40B4-BE49-F238E27FC236}">
                <a16:creationId xmlns:a16="http://schemas.microsoft.com/office/drawing/2014/main" id="{66993F83-0C7F-4838-B727-AC0B1F9615D6}"/>
              </a:ext>
            </a:extLst>
          </p:cNvPr>
          <p:cNvSpPr txBox="1"/>
          <p:nvPr/>
        </p:nvSpPr>
        <p:spPr>
          <a:xfrm>
            <a:off x="4052119" y="3550758"/>
            <a:ext cx="4638368" cy="1477328"/>
          </a:xfrm>
          <a:prstGeom prst="rect">
            <a:avLst/>
          </a:prstGeom>
          <a:noFill/>
        </p:spPr>
        <p:txBody>
          <a:bodyPr wrap="square">
            <a:spAutoFit/>
          </a:bodyPr>
          <a:lstStyle/>
          <a:p>
            <a:pPr marL="285750" indent="-285750" algn="just">
              <a:buFont typeface="Arial" panose="020B0604020202020204" pitchFamily="34" charset="0"/>
              <a:buChar char="•"/>
            </a:pPr>
            <a:r>
              <a:rPr lang="en-US" sz="1800" b="1" dirty="0">
                <a:solidFill>
                  <a:schemeClr val="bg1"/>
                </a:solidFill>
                <a:latin typeface="SourceSansPro"/>
              </a:rPr>
              <a:t>It was Largest accidental spill in the world.</a:t>
            </a:r>
          </a:p>
          <a:p>
            <a:pPr marL="285750" indent="-285750" algn="just">
              <a:buFont typeface="Arial" panose="020B0604020202020204" pitchFamily="34" charset="0"/>
              <a:buChar char="•"/>
            </a:pPr>
            <a:r>
              <a:rPr lang="en-US" sz="1800" b="1" dirty="0">
                <a:solidFill>
                  <a:schemeClr val="bg1"/>
                </a:solidFill>
                <a:latin typeface="SourceSansPro"/>
              </a:rPr>
              <a:t>The well spilled 3.19 million barrels of oil into the waters of the Gulf and onto the shorelines of Florida, Alabama, Mississippi, Louisiana, and Texas.</a:t>
            </a:r>
          </a:p>
        </p:txBody>
      </p:sp>
    </p:spTree>
    <p:extLst>
      <p:ext uri="{BB962C8B-B14F-4D97-AF65-F5344CB8AC3E}">
        <p14:creationId xmlns:p14="http://schemas.microsoft.com/office/powerpoint/2010/main" val="2058994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B5E4A8787C5042B83F86B098329434" ma:contentTypeVersion="11" ma:contentTypeDescription="Create a new document." ma:contentTypeScope="" ma:versionID="94586581b1ba263808cfbf8b546b08f5">
  <xsd:schema xmlns:xsd="http://www.w3.org/2001/XMLSchema" xmlns:xs="http://www.w3.org/2001/XMLSchema" xmlns:p="http://schemas.microsoft.com/office/2006/metadata/properties" xmlns:ns2="3f5d3df5-c52f-417e-af1e-a221a9841788" targetNamespace="http://schemas.microsoft.com/office/2006/metadata/properties" ma:root="true" ma:fieldsID="e7fb20dbf4d3d7d3cbf41bddd825b74c" ns2:_="">
    <xsd:import namespace="3f5d3df5-c52f-417e-af1e-a221a9841788"/>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5d3df5-c52f-417e-af1e-a221a9841788"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3f5d3df5-c52f-417e-af1e-a221a9841788" xsi:nil="true"/>
  </documentManagement>
</p:properties>
</file>

<file path=customXml/itemProps1.xml><?xml version="1.0" encoding="utf-8"?>
<ds:datastoreItem xmlns:ds="http://schemas.openxmlformats.org/officeDocument/2006/customXml" ds:itemID="{28A43FAF-0370-41EE-B470-09423B0C4D15}"/>
</file>

<file path=customXml/itemProps2.xml><?xml version="1.0" encoding="utf-8"?>
<ds:datastoreItem xmlns:ds="http://schemas.openxmlformats.org/officeDocument/2006/customXml" ds:itemID="{4325BA78-B5C0-4C53-AFF6-A6FBB7A1B82C}"/>
</file>

<file path=customXml/itemProps3.xml><?xml version="1.0" encoding="utf-8"?>
<ds:datastoreItem xmlns:ds="http://schemas.openxmlformats.org/officeDocument/2006/customXml" ds:itemID="{B2547003-98F5-46E7-8A0D-889B744AAAA2}"/>
</file>

<file path=docProps/app.xml><?xml version="1.0" encoding="utf-8"?>
<Properties xmlns="http://schemas.openxmlformats.org/officeDocument/2006/extended-properties" xmlns:vt="http://schemas.openxmlformats.org/officeDocument/2006/docPropsVTypes">
  <TotalTime>1906</TotalTime>
  <Words>2877</Words>
  <Application>Microsoft Office PowerPoint</Application>
  <PresentationFormat>On-screen Show (16:9)</PresentationFormat>
  <Paragraphs>163</Paragraphs>
  <Slides>18</Slides>
  <Notes>6</Notes>
  <HiddenSlides>0</HiddenSlides>
  <MMClips>1</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18</vt:i4>
      </vt:variant>
    </vt:vector>
  </HeadingPairs>
  <TitlesOfParts>
    <vt:vector size="34" baseType="lpstr">
      <vt:lpstr>Gill Sans MT</vt:lpstr>
      <vt:lpstr>Wingdings</vt:lpstr>
      <vt:lpstr>Georgia</vt:lpstr>
      <vt:lpstr>Lato</vt:lpstr>
      <vt:lpstr>Calibri</vt:lpstr>
      <vt:lpstr>Arial</vt:lpstr>
      <vt:lpstr>Open Sans</vt:lpstr>
      <vt:lpstr>SourceSansPro</vt:lpstr>
      <vt:lpstr>Arial</vt:lpstr>
      <vt:lpstr>Times New Roman</vt:lpstr>
      <vt:lpstr>Calibri Light</vt:lpstr>
      <vt:lpstr>Simple Light</vt:lpstr>
      <vt:lpstr>Office Theme</vt:lpstr>
      <vt:lpstr>Office Theme</vt:lpstr>
      <vt:lpstr>3_Office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Cleaning of oil spills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Ananya Prasad</dc:creator>
  <cp:lastModifiedBy>Ananya Prasad</cp:lastModifiedBy>
  <cp:revision>58</cp:revision>
  <dcterms:modified xsi:type="dcterms:W3CDTF">2020-11-10T14:20:46Z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0x010100C8B5E4A8787C5042B83F86B098329434</vt:lpwstr>
  </property>
</Properties>
</file>